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84" r:id="rId3"/>
    <p:sldId id="283" r:id="rId4"/>
    <p:sldId id="257" r:id="rId5"/>
    <p:sldId id="258" r:id="rId6"/>
    <p:sldId id="259" r:id="rId7"/>
    <p:sldId id="260" r:id="rId8"/>
    <p:sldId id="261" r:id="rId9"/>
    <p:sldId id="262" r:id="rId10"/>
    <p:sldId id="263" r:id="rId11"/>
    <p:sldId id="264" r:id="rId12"/>
    <p:sldId id="266" r:id="rId13"/>
    <p:sldId id="296" r:id="rId14"/>
    <p:sldId id="267" r:id="rId15"/>
    <p:sldId id="268" r:id="rId16"/>
    <p:sldId id="270" r:id="rId17"/>
    <p:sldId id="271" r:id="rId18"/>
    <p:sldId id="303" r:id="rId19"/>
    <p:sldId id="304" r:id="rId20"/>
    <p:sldId id="293" r:id="rId21"/>
    <p:sldId id="272" r:id="rId22"/>
    <p:sldId id="285" r:id="rId23"/>
    <p:sldId id="286" r:id="rId24"/>
    <p:sldId id="287" r:id="rId25"/>
    <p:sldId id="294" r:id="rId26"/>
    <p:sldId id="299" r:id="rId27"/>
    <p:sldId id="288" r:id="rId28"/>
    <p:sldId id="290" r:id="rId29"/>
    <p:sldId id="273" r:id="rId30"/>
    <p:sldId id="275" r:id="rId31"/>
    <p:sldId id="276" r:id="rId32"/>
    <p:sldId id="301" r:id="rId33"/>
    <p:sldId id="302" r:id="rId34"/>
    <p:sldId id="277" r:id="rId35"/>
    <p:sldId id="297" r:id="rId36"/>
    <p:sldId id="295" r:id="rId37"/>
  </p:sldIdLst>
  <p:sldSz cx="9144000" cy="6858000" type="screen4x3"/>
  <p:notesSz cx="9945688"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17" autoAdjust="0"/>
  </p:normalViewPr>
  <p:slideViewPr>
    <p:cSldViewPr>
      <p:cViewPr>
        <p:scale>
          <a:sx n="100" d="100"/>
          <a:sy n="100" d="100"/>
        </p:scale>
        <p:origin x="-298" y="1728"/>
      </p:cViewPr>
      <p:guideLst>
        <p:guide orient="horz" pos="2160"/>
        <p:guide pos="2880"/>
      </p:guideLst>
    </p:cSldViewPr>
  </p:slideViewPr>
  <p:notesTextViewPr>
    <p:cViewPr>
      <p:scale>
        <a:sx n="100" d="100"/>
        <a:sy n="100" d="100"/>
      </p:scale>
      <p:origin x="0" y="0"/>
    </p:cViewPr>
  </p:notesTextViewPr>
  <p:notesViewPr>
    <p:cSldViewPr>
      <p:cViewPr varScale="1">
        <p:scale>
          <a:sx n="102" d="100"/>
          <a:sy n="102" d="100"/>
        </p:scale>
        <p:origin x="-804" y="-102"/>
      </p:cViewPr>
      <p:guideLst>
        <p:guide orient="horz" pos="2160"/>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5634164" y="0"/>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0" y="6513513"/>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5634164" y="6513513"/>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D95BF59-A0DA-4CFF-9F8D-C222D14DB201}" type="slidenum">
              <a:rPr lang="en-US"/>
              <a:pPr/>
              <a:t>‹#›</a:t>
            </a:fld>
            <a:endParaRPr lang="en-US"/>
          </a:p>
        </p:txBody>
      </p:sp>
    </p:spTree>
    <p:extLst>
      <p:ext uri="{BB962C8B-B14F-4D97-AF65-F5344CB8AC3E}">
        <p14:creationId xmlns:p14="http://schemas.microsoft.com/office/powerpoint/2010/main" val="5774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34164" y="0"/>
            <a:ext cx="4309798" cy="342900"/>
          </a:xfrm>
          <a:prstGeom prst="rect">
            <a:avLst/>
          </a:prstGeom>
        </p:spPr>
        <p:txBody>
          <a:bodyPr vert="horz" lIns="91440" tIns="45720" rIns="91440" bIns="45720" rtlCol="0"/>
          <a:lstStyle>
            <a:lvl1pPr algn="r">
              <a:defRPr sz="1200"/>
            </a:lvl1pPr>
          </a:lstStyle>
          <a:p>
            <a:fld id="{A15D1B2D-59AF-43E6-9967-4D357A74A378}" type="datetimeFigureOut">
              <a:rPr lang="en-GB" smtClean="0"/>
              <a:t>08/03/2019</a:t>
            </a:fld>
            <a:endParaRPr lang="en-GB"/>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4309798"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34164" y="6513513"/>
            <a:ext cx="4309798" cy="342900"/>
          </a:xfrm>
          <a:prstGeom prst="rect">
            <a:avLst/>
          </a:prstGeom>
        </p:spPr>
        <p:txBody>
          <a:bodyPr vert="horz" lIns="91440" tIns="45720" rIns="91440" bIns="45720" rtlCol="0" anchor="b"/>
          <a:lstStyle>
            <a:lvl1pPr algn="r">
              <a:defRPr sz="1200"/>
            </a:lvl1pPr>
          </a:lstStyle>
          <a:p>
            <a:fld id="{8AA928BA-073C-453C-9972-421BE01F7616}" type="slidenum">
              <a:rPr lang="en-GB" smtClean="0"/>
              <a:t>‹#›</a:t>
            </a:fld>
            <a:endParaRPr lang="en-GB"/>
          </a:p>
        </p:txBody>
      </p:sp>
    </p:spTree>
    <p:extLst>
      <p:ext uri="{BB962C8B-B14F-4D97-AF65-F5344CB8AC3E}">
        <p14:creationId xmlns:p14="http://schemas.microsoft.com/office/powerpoint/2010/main" val="9289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a:t>
            </a:fld>
            <a:endParaRPr lang="en-GB"/>
          </a:p>
        </p:txBody>
      </p:sp>
    </p:spTree>
    <p:extLst>
      <p:ext uri="{BB962C8B-B14F-4D97-AF65-F5344CB8AC3E}">
        <p14:creationId xmlns:p14="http://schemas.microsoft.com/office/powerpoint/2010/main" val="1840576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Inclusive fitness: sharing</a:t>
            </a:r>
            <a:r>
              <a:rPr lang="en-GB" baseline="0" dirty="0" smtClean="0"/>
              <a:t> genetic inheritance: 50% parents, children, siblings;  25% grandparents, grandchildren, uncles, aunts, nieces, nephews, 12.5% first cousins</a:t>
            </a:r>
          </a:p>
          <a:p>
            <a:endParaRPr lang="en-GB" baseline="0" dirty="0" smtClean="0"/>
          </a:p>
          <a:p>
            <a:r>
              <a:rPr lang="en-GB" baseline="0" dirty="0" smtClean="0"/>
              <a:t>Mothers of offspring immediately identifiable, but fathers less so.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10</a:t>
            </a:fld>
            <a:endParaRPr lang="en-GB"/>
          </a:p>
        </p:txBody>
      </p:sp>
    </p:spTree>
    <p:extLst>
      <p:ext uri="{BB962C8B-B14F-4D97-AF65-F5344CB8AC3E}">
        <p14:creationId xmlns:p14="http://schemas.microsoft.com/office/powerpoint/2010/main" val="2005372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11</a:t>
            </a:fld>
            <a:endParaRPr lang="en-GB"/>
          </a:p>
        </p:txBody>
      </p:sp>
    </p:spTree>
    <p:extLst>
      <p:ext uri="{BB962C8B-B14F-4D97-AF65-F5344CB8AC3E}">
        <p14:creationId xmlns:p14="http://schemas.microsoft.com/office/powerpoint/2010/main" val="2465315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Self</a:t>
            </a:r>
            <a:r>
              <a:rPr lang="en-GB" baseline="0" dirty="0" smtClean="0"/>
              <a:t> defeating reductionism</a:t>
            </a:r>
          </a:p>
          <a:p>
            <a:endParaRPr lang="en-GB" baseline="0" dirty="0" smtClean="0"/>
          </a:p>
          <a:p>
            <a:r>
              <a:rPr lang="en-GB" baseline="0" dirty="0" smtClean="0"/>
              <a:t>Sexual strategies</a:t>
            </a:r>
          </a:p>
          <a:p>
            <a:endParaRPr lang="en-GB" baseline="0" dirty="0" smtClean="0"/>
          </a:p>
          <a:p>
            <a:r>
              <a:rPr lang="en-GB" baseline="0" dirty="0" smtClean="0"/>
              <a:t>Epigenetic rules (Wilson). </a:t>
            </a:r>
          </a:p>
          <a:p>
            <a:endParaRPr lang="en-GB" baseline="0" dirty="0" smtClean="0"/>
          </a:p>
          <a:p>
            <a:r>
              <a:rPr lang="en-GB" baseline="0" dirty="0" smtClean="0"/>
              <a:t>Plasticity of brains</a:t>
            </a:r>
          </a:p>
          <a:p>
            <a:endParaRPr lang="en-GB" baseline="0" dirty="0" smtClean="0"/>
          </a:p>
          <a:p>
            <a:r>
              <a:rPr lang="en-GB" baseline="0" dirty="0" smtClean="0"/>
              <a:t>ASK. Evaluation from standpoint of Christian anthropology: fit, points of tension/disagreement</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12</a:t>
            </a:fld>
            <a:endParaRPr lang="en-GB"/>
          </a:p>
        </p:txBody>
      </p:sp>
    </p:spTree>
    <p:extLst>
      <p:ext uri="{BB962C8B-B14F-4D97-AF65-F5344CB8AC3E}">
        <p14:creationId xmlns:p14="http://schemas.microsoft.com/office/powerpoint/2010/main" val="479548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13</a:t>
            </a:fld>
            <a:endParaRPr lang="en-GB"/>
          </a:p>
        </p:txBody>
      </p:sp>
    </p:spTree>
    <p:extLst>
      <p:ext uri="{BB962C8B-B14F-4D97-AF65-F5344CB8AC3E}">
        <p14:creationId xmlns:p14="http://schemas.microsoft.com/office/powerpoint/2010/main" val="2420621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Second</a:t>
            </a:r>
            <a:r>
              <a:rPr lang="en-GB" baseline="0" dirty="0" smtClean="0"/>
              <a:t> contemporary social scientific understanding of human nature</a:t>
            </a:r>
          </a:p>
          <a:p>
            <a:endParaRPr lang="en-GB" baseline="0" dirty="0" smtClean="0"/>
          </a:p>
          <a:p>
            <a:r>
              <a:rPr lang="en-GB" dirty="0" smtClean="0"/>
              <a:t>Reason and preferences</a:t>
            </a:r>
            <a:r>
              <a:rPr lang="en-GB" baseline="0" dirty="0" smtClean="0"/>
              <a:t> (‘passions’)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14</a:t>
            </a:fld>
            <a:endParaRPr lang="en-GB"/>
          </a:p>
        </p:txBody>
      </p:sp>
    </p:spTree>
    <p:extLst>
      <p:ext uri="{BB962C8B-B14F-4D97-AF65-F5344CB8AC3E}">
        <p14:creationId xmlns:p14="http://schemas.microsoft.com/office/powerpoint/2010/main" val="1940940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example, choice</a:t>
            </a:r>
            <a:r>
              <a:rPr lang="en-GB" baseline="0" dirty="0" smtClean="0"/>
              <a:t> of a marriage partner</a:t>
            </a:r>
          </a:p>
          <a:p>
            <a:endParaRPr lang="en-GB" baseline="0" dirty="0" smtClean="0"/>
          </a:p>
          <a:p>
            <a:r>
              <a:rPr lang="en-GB" baseline="0" dirty="0" smtClean="0"/>
              <a:t>Hume: reason to satisfy ‘passions’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15</a:t>
            </a:fld>
            <a:endParaRPr lang="en-GB"/>
          </a:p>
        </p:txBody>
      </p:sp>
    </p:spTree>
    <p:extLst>
      <p:ext uri="{BB962C8B-B14F-4D97-AF65-F5344CB8AC3E}">
        <p14:creationId xmlns:p14="http://schemas.microsoft.com/office/powerpoint/2010/main" val="2885114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a:t>
            </a:r>
            <a:r>
              <a:rPr lang="en-GB" baseline="0" dirty="0" smtClean="0"/>
              <a:t> players (e.g. duopoly market):</a:t>
            </a:r>
            <a:r>
              <a:rPr lang="en-GB" dirty="0" smtClean="0"/>
              <a:t> C</a:t>
            </a:r>
            <a:r>
              <a:rPr lang="en-GB" baseline="0" dirty="0" smtClean="0"/>
              <a:t> = cooperate, NC = not cooperate (compete): payoffs</a:t>
            </a:r>
            <a:endParaRPr lang="en-GB" dirty="0" smtClean="0"/>
          </a:p>
          <a:p>
            <a:r>
              <a:rPr lang="en-GB" dirty="0" smtClean="0"/>
              <a:t>	C 	NC</a:t>
            </a:r>
          </a:p>
          <a:p>
            <a:r>
              <a:rPr lang="en-GB" dirty="0" smtClean="0"/>
              <a:t>C	2,2	-1,4</a:t>
            </a:r>
          </a:p>
          <a:p>
            <a:r>
              <a:rPr lang="en-GB" dirty="0" smtClean="0"/>
              <a:t>NC	4,-1	0,0</a:t>
            </a:r>
          </a:p>
          <a:p>
            <a:endParaRPr lang="en-GB" dirty="0" smtClean="0"/>
          </a:p>
          <a:p>
            <a:endParaRPr lang="en-GB" dirty="0" smtClean="0"/>
          </a:p>
          <a:p>
            <a:r>
              <a:rPr lang="en-GB" dirty="0" smtClean="0"/>
              <a:t>Failure of rationality in interactive games – will return to this later.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16</a:t>
            </a:fld>
            <a:endParaRPr lang="en-GB"/>
          </a:p>
        </p:txBody>
      </p:sp>
    </p:spTree>
    <p:extLst>
      <p:ext uri="{BB962C8B-B14F-4D97-AF65-F5344CB8AC3E}">
        <p14:creationId xmlns:p14="http://schemas.microsoft.com/office/powerpoint/2010/main" val="127965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Elster’s</a:t>
            </a:r>
            <a:r>
              <a:rPr lang="en-GB" dirty="0" smtClean="0"/>
              <a:t> critique.</a:t>
            </a:r>
            <a:r>
              <a:rPr lang="en-GB" baseline="0" dirty="0" smtClean="0"/>
              <a:t> (</a:t>
            </a:r>
            <a:r>
              <a:rPr lang="en-GB" baseline="0" dirty="0" err="1" smtClean="0"/>
              <a:t>i</a:t>
            </a:r>
            <a:r>
              <a:rPr lang="en-GB" baseline="0" dirty="0" smtClean="0"/>
              <a:t>) beliefs/ cognitions (C) plus desires (D) =&gt; (causal) behaviour (B),  but no access to mental machinery; (ii) rationality requires that at least (C) is well founded in evidence – but how much? ; (iii) agent chooses ‘optimal’ solution: why? Optimization may be difficult: more than one optimum. </a:t>
            </a:r>
          </a:p>
          <a:p>
            <a:endParaRPr lang="en-GB" baseline="0" dirty="0" smtClean="0"/>
          </a:p>
          <a:p>
            <a:r>
              <a:rPr lang="en-GB" baseline="0" dirty="0" smtClean="0"/>
              <a:t>Commitment: choice of an act that yields lower personal utility –giving to neighbour, work motivation</a:t>
            </a:r>
          </a:p>
          <a:p>
            <a:r>
              <a:rPr lang="en-GB" baseline="0" dirty="0" smtClean="0"/>
              <a:t>‘Present aim’ : acting on motives that are contrary to self interest, usually in relation to others. </a:t>
            </a:r>
          </a:p>
          <a:p>
            <a:endParaRPr lang="en-GB" baseline="0" dirty="0" smtClean="0"/>
          </a:p>
          <a:p>
            <a:r>
              <a:rPr lang="en-GB" baseline="0" dirty="0" smtClean="0"/>
              <a:t>Rationality – Aristotle – explanatory rather than predictive</a:t>
            </a:r>
          </a:p>
          <a:p>
            <a:endParaRPr lang="en-GB" baseline="0" dirty="0" smtClean="0"/>
          </a:p>
          <a:p>
            <a:r>
              <a:rPr lang="en-GB" baseline="0" dirty="0" smtClean="0"/>
              <a:t>ASK for evaluation from standpoint of Christian anthropology</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17</a:t>
            </a:fld>
            <a:endParaRPr lang="en-GB"/>
          </a:p>
        </p:txBody>
      </p:sp>
    </p:spTree>
    <p:extLst>
      <p:ext uri="{BB962C8B-B14F-4D97-AF65-F5344CB8AC3E}">
        <p14:creationId xmlns:p14="http://schemas.microsoft.com/office/powerpoint/2010/main" val="2726568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Framin</a:t>
            </a:r>
            <a:r>
              <a:rPr lang="en-GB" baseline="0" dirty="0" smtClean="0"/>
              <a:t>g effects: the Tel Aviv </a:t>
            </a:r>
            <a:r>
              <a:rPr lang="en-GB" baseline="0" dirty="0" err="1" smtClean="0"/>
              <a:t>creche</a:t>
            </a:r>
            <a:r>
              <a:rPr lang="en-GB" baseline="0" dirty="0" smtClean="0"/>
              <a:t>; size of plates and cups. </a:t>
            </a:r>
          </a:p>
          <a:p>
            <a:r>
              <a:rPr lang="en-GB" baseline="0" dirty="0" smtClean="0"/>
              <a:t>Menu effects: choice in supermarkets affected by shelf on which a brand is displayed; salient options on Amazon; increased range of options, such as jam (deters purchase) </a:t>
            </a:r>
          </a:p>
          <a:p>
            <a:r>
              <a:rPr lang="en-GB" baseline="0" dirty="0" smtClean="0"/>
              <a:t>Wealth effects: windfall gains treated differently depending on source – tax rebates saved, betting winnings spent, compensation spent on ‘virtuous’ objects (charity, education). </a:t>
            </a:r>
          </a:p>
          <a:p>
            <a:r>
              <a:rPr lang="en-GB" baseline="0" dirty="0" smtClean="0"/>
              <a:t>Salient events: aircraft crashes.</a:t>
            </a:r>
          </a:p>
          <a:p>
            <a:r>
              <a:rPr lang="en-GB" baseline="0" dirty="0" smtClean="0"/>
              <a:t>Sequences: coin tossing, winning lottery tickets.</a:t>
            </a:r>
          </a:p>
          <a:p>
            <a:r>
              <a:rPr lang="en-GB" baseline="0" dirty="0" smtClean="0"/>
              <a:t>Following the crowd: herding in financial markets</a:t>
            </a:r>
          </a:p>
          <a:p>
            <a:r>
              <a:rPr lang="en-GB" baseline="0" dirty="0" smtClean="0"/>
              <a:t> </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8AA928BA-073C-453C-9972-421BE01F7616}" type="slidenum">
              <a:rPr lang="en-GB" smtClean="0"/>
              <a:t>18</a:t>
            </a:fld>
            <a:endParaRPr lang="en-GB"/>
          </a:p>
        </p:txBody>
      </p:sp>
    </p:spTree>
    <p:extLst>
      <p:ext uri="{BB962C8B-B14F-4D97-AF65-F5344CB8AC3E}">
        <p14:creationId xmlns:p14="http://schemas.microsoft.com/office/powerpoint/2010/main" val="1340843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Reference points: people</a:t>
            </a:r>
            <a:r>
              <a:rPr lang="en-GB" baseline="0" dirty="0" smtClean="0"/>
              <a:t> evaluate uncertain economic outcomes with reference to ‘starting’ position, and weight prospective gains in income much less than prospective declines. Starting positions can be current wealth or income, or wealth or income of some comparator group. </a:t>
            </a:r>
          </a:p>
          <a:p>
            <a:r>
              <a:rPr lang="en-GB" baseline="0" dirty="0" smtClean="0"/>
              <a:t>Stock markets: investors reluctant to sell stocks where the price has fallen, and more likely to sell stocks where the price has risen.</a:t>
            </a:r>
          </a:p>
          <a:p>
            <a:r>
              <a:rPr lang="en-GB" baseline="0" dirty="0" smtClean="0"/>
              <a:t>Games: the ultimatum game: proposer and responder. Proposer proposes sharing of a surplus: if responder rejects, then neither gets anything. Rationality requires the responder to accept any positive amount however small. But in laboratory context, up to 80% of proposers will offer between 4/10ths and half the surplus. Prisoners dilemma games: about half players will cooperate despite understanding that </a:t>
            </a:r>
            <a:r>
              <a:rPr lang="en-GB" baseline="0" dirty="0" err="1" smtClean="0"/>
              <a:t>rationalility</a:t>
            </a:r>
            <a:r>
              <a:rPr lang="en-GB" baseline="0" dirty="0" smtClean="0"/>
              <a:t> requires them not to. </a:t>
            </a:r>
          </a:p>
          <a:p>
            <a:r>
              <a:rPr lang="en-GB" baseline="0" dirty="0" smtClean="0"/>
              <a:t>Evolved psychological mechanisms: cooperative behaviour conducive to group survival, and hence to individual survival and reproduction. </a:t>
            </a:r>
          </a:p>
          <a:p>
            <a:r>
              <a:rPr lang="en-GB" baseline="0" dirty="0" err="1" smtClean="0"/>
              <a:t>Neureconomics</a:t>
            </a:r>
            <a:r>
              <a:rPr lang="en-GB" baseline="0" dirty="0" smtClean="0"/>
              <a:t>: dopamine rushes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19</a:t>
            </a:fld>
            <a:endParaRPr lang="en-GB"/>
          </a:p>
        </p:txBody>
      </p:sp>
    </p:spTree>
    <p:extLst>
      <p:ext uri="{BB962C8B-B14F-4D97-AF65-F5344CB8AC3E}">
        <p14:creationId xmlns:p14="http://schemas.microsoft.com/office/powerpoint/2010/main" val="356519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 is understanding important? </a:t>
            </a:r>
            <a:br>
              <a:rPr lang="en-GB" dirty="0" smtClean="0"/>
            </a:br>
            <a:r>
              <a:rPr lang="en-GB" dirty="0" smtClean="0"/>
              <a:t>Modelling and explaining social and economic behaviour</a:t>
            </a:r>
          </a:p>
          <a:p>
            <a:r>
              <a:rPr lang="en-GB" dirty="0" smtClean="0"/>
              <a:t>Implicitly normative – defines what is good and bad for human flourishing, and hence evaluation of social and economic arrangements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a:t>
            </a:fld>
            <a:endParaRPr lang="en-GB"/>
          </a:p>
        </p:txBody>
      </p:sp>
    </p:spTree>
    <p:extLst>
      <p:ext uri="{BB962C8B-B14F-4D97-AF65-F5344CB8AC3E}">
        <p14:creationId xmlns:p14="http://schemas.microsoft.com/office/powerpoint/2010/main" val="2435912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20</a:t>
            </a:fld>
            <a:endParaRPr lang="en-GB"/>
          </a:p>
        </p:txBody>
      </p:sp>
    </p:spTree>
    <p:extLst>
      <p:ext uri="{BB962C8B-B14F-4D97-AF65-F5344CB8AC3E}">
        <p14:creationId xmlns:p14="http://schemas.microsoft.com/office/powerpoint/2010/main" val="928997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Third contemporary approach to human nature in the social sciences</a:t>
            </a:r>
          </a:p>
          <a:p>
            <a:endParaRPr lang="en-GB" dirty="0" smtClean="0"/>
          </a:p>
          <a:p>
            <a:r>
              <a:rPr lang="en-GB" dirty="0" smtClean="0"/>
              <a:t>Example</a:t>
            </a:r>
            <a:r>
              <a:rPr lang="en-GB" baseline="0" dirty="0" smtClean="0"/>
              <a:t>: celebrating Easter</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21</a:t>
            </a:fld>
            <a:endParaRPr lang="en-GB"/>
          </a:p>
        </p:txBody>
      </p:sp>
    </p:spTree>
    <p:extLst>
      <p:ext uri="{BB962C8B-B14F-4D97-AF65-F5344CB8AC3E}">
        <p14:creationId xmlns:p14="http://schemas.microsoft.com/office/powerpoint/2010/main" val="373004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22</a:t>
            </a:fld>
            <a:endParaRPr lang="en-GB"/>
          </a:p>
        </p:txBody>
      </p:sp>
    </p:spTree>
    <p:extLst>
      <p:ext uri="{BB962C8B-B14F-4D97-AF65-F5344CB8AC3E}">
        <p14:creationId xmlns:p14="http://schemas.microsoft.com/office/powerpoint/2010/main" val="486420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Hacking’s title ironic?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23</a:t>
            </a:fld>
            <a:endParaRPr lang="en-GB"/>
          </a:p>
        </p:txBody>
      </p:sp>
    </p:spTree>
    <p:extLst>
      <p:ext uri="{BB962C8B-B14F-4D97-AF65-F5344CB8AC3E}">
        <p14:creationId xmlns:p14="http://schemas.microsoft.com/office/powerpoint/2010/main" val="23761136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o</a:t>
            </a:r>
            <a:r>
              <a:rPr lang="en-GB" baseline="0" dirty="0" smtClean="0"/>
              <a:t>f mental illness - schizophrenia</a:t>
            </a:r>
          </a:p>
          <a:p>
            <a:endParaRPr lang="en-GB" baseline="0" dirty="0" smtClean="0"/>
          </a:p>
          <a:p>
            <a:r>
              <a:rPr lang="en-GB" baseline="0" dirty="0" smtClean="0"/>
              <a:t>Example of FGM</a:t>
            </a:r>
          </a:p>
          <a:p>
            <a:endParaRPr lang="en-GB" baseline="0" dirty="0" smtClean="0"/>
          </a:p>
          <a:p>
            <a:r>
              <a:rPr lang="en-GB" baseline="0" dirty="0" smtClean="0"/>
              <a:t>On last bullet, flag up Christian Smith’s contribution</a:t>
            </a:r>
          </a:p>
          <a:p>
            <a:endParaRPr lang="en-GB" baseline="0" dirty="0" smtClean="0"/>
          </a:p>
          <a:p>
            <a:r>
              <a:rPr lang="en-GB" baseline="0" dirty="0" smtClean="0"/>
              <a:t>ASK for evaluation from Christian anthropology</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24</a:t>
            </a:fld>
            <a:endParaRPr lang="en-GB"/>
          </a:p>
        </p:txBody>
      </p:sp>
    </p:spTree>
    <p:extLst>
      <p:ext uri="{BB962C8B-B14F-4D97-AF65-F5344CB8AC3E}">
        <p14:creationId xmlns:p14="http://schemas.microsoft.com/office/powerpoint/2010/main" val="3413457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25</a:t>
            </a:fld>
            <a:endParaRPr lang="en-GB"/>
          </a:p>
        </p:txBody>
      </p:sp>
    </p:spTree>
    <p:extLst>
      <p:ext uri="{BB962C8B-B14F-4D97-AF65-F5344CB8AC3E}">
        <p14:creationId xmlns:p14="http://schemas.microsoft.com/office/powerpoint/2010/main" val="292903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26</a:t>
            </a:fld>
            <a:endParaRPr lang="en-GB"/>
          </a:p>
        </p:txBody>
      </p:sp>
    </p:spTree>
    <p:extLst>
      <p:ext uri="{BB962C8B-B14F-4D97-AF65-F5344CB8AC3E}">
        <p14:creationId xmlns:p14="http://schemas.microsoft.com/office/powerpoint/2010/main" val="1079704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Ring is gold, ring signifies marriage. </a:t>
            </a:r>
          </a:p>
          <a:p>
            <a:endParaRPr lang="en-GB" dirty="0" smtClean="0"/>
          </a:p>
          <a:p>
            <a:r>
              <a:rPr lang="en-GB" dirty="0" smtClean="0"/>
              <a:t>Emergent from capacities: see Smith </a:t>
            </a:r>
            <a:r>
              <a:rPr lang="en-GB" i="1" dirty="0" smtClean="0"/>
              <a:t>What</a:t>
            </a:r>
            <a:r>
              <a:rPr lang="en-GB" i="1" baseline="0" dirty="0" smtClean="0"/>
              <a:t> is a person? </a:t>
            </a:r>
            <a:r>
              <a:rPr lang="en-GB" i="0" baseline="0" dirty="0" smtClean="0"/>
              <a:t>pp42-59</a:t>
            </a:r>
            <a:endParaRPr lang="en-GB" dirty="0" smtClean="0"/>
          </a:p>
          <a:p>
            <a:r>
              <a:rPr lang="en-GB" dirty="0" smtClean="0"/>
              <a:t>Experience capacities – mental representation, assigning causal links, emotional experiences, memory</a:t>
            </a:r>
          </a:p>
          <a:p>
            <a:r>
              <a:rPr lang="en-GB" dirty="0" smtClean="0"/>
              <a:t>Creating</a:t>
            </a:r>
            <a:r>
              <a:rPr lang="en-GB" baseline="0" dirty="0" smtClean="0"/>
              <a:t> capacities -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27</a:t>
            </a:fld>
            <a:endParaRPr lang="en-GB"/>
          </a:p>
        </p:txBody>
      </p:sp>
    </p:spTree>
    <p:extLst>
      <p:ext uri="{BB962C8B-B14F-4D97-AF65-F5344CB8AC3E}">
        <p14:creationId xmlns:p14="http://schemas.microsoft.com/office/powerpoint/2010/main" val="2292314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a:t>
            </a:r>
            <a:r>
              <a:rPr lang="en-GB" baseline="0" dirty="0" smtClean="0"/>
              <a:t> bullet. Subjective = ‘inside’. Durable identity = ‘know who we are’. Moral commitment = ‘acceptance of norms beyond the self’. Social communication = ‘inescapably social’. </a:t>
            </a:r>
          </a:p>
          <a:p>
            <a:r>
              <a:rPr lang="en-GB" baseline="0" dirty="0" smtClean="0"/>
              <a:t>Second bullet. Not just stimulus/ response.</a:t>
            </a:r>
          </a:p>
          <a:p>
            <a:r>
              <a:rPr lang="en-GB" baseline="0" dirty="0" smtClean="0"/>
              <a:t>Third bullet. Life projects</a:t>
            </a:r>
          </a:p>
          <a:p>
            <a:r>
              <a:rPr lang="en-GB" baseline="0" dirty="0" smtClean="0"/>
              <a:t>Fourth bullet. An add on?</a:t>
            </a:r>
          </a:p>
          <a:p>
            <a:endParaRPr lang="en-GB" baseline="0" dirty="0" smtClean="0"/>
          </a:p>
          <a:p>
            <a:r>
              <a:rPr lang="en-GB" baseline="0" dirty="0" smtClean="0"/>
              <a:t>Human characteristics: moral reasoning, believing</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28</a:t>
            </a:fld>
            <a:endParaRPr lang="en-GB"/>
          </a:p>
        </p:txBody>
      </p:sp>
    </p:spTree>
    <p:extLst>
      <p:ext uri="{BB962C8B-B14F-4D97-AF65-F5344CB8AC3E}">
        <p14:creationId xmlns:p14="http://schemas.microsoft.com/office/powerpoint/2010/main" val="3918133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bullet.</a:t>
            </a:r>
            <a:r>
              <a:rPr lang="en-GB" baseline="0" dirty="0" smtClean="0"/>
              <a:t> Makes our lives significant. </a:t>
            </a:r>
          </a:p>
          <a:p>
            <a:r>
              <a:rPr lang="en-GB" baseline="0" dirty="0" smtClean="0"/>
              <a:t>Third bullet. Compare with rational choice.</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29</a:t>
            </a:fld>
            <a:endParaRPr lang="en-GB"/>
          </a:p>
        </p:txBody>
      </p:sp>
    </p:spTree>
    <p:extLst>
      <p:ext uri="{BB962C8B-B14F-4D97-AF65-F5344CB8AC3E}">
        <p14:creationId xmlns:p14="http://schemas.microsoft.com/office/powerpoint/2010/main" val="172375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a:t>
            </a:r>
            <a:r>
              <a:rPr lang="en-GB" baseline="0" dirty="0" smtClean="0"/>
              <a:t> a show of hands about main understandings in study and research</a:t>
            </a:r>
          </a:p>
          <a:p>
            <a:r>
              <a:rPr lang="en-GB" baseline="0" dirty="0" smtClean="0"/>
              <a:t>Explain sheets – also available on website</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a:t>
            </a:fld>
            <a:endParaRPr lang="en-GB"/>
          </a:p>
        </p:txBody>
      </p:sp>
    </p:spTree>
    <p:extLst>
      <p:ext uri="{BB962C8B-B14F-4D97-AF65-F5344CB8AC3E}">
        <p14:creationId xmlns:p14="http://schemas.microsoft.com/office/powerpoint/2010/main" val="3105680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First bullet: data are</a:t>
            </a:r>
            <a:r>
              <a:rPr lang="en-GB" baseline="0" smtClean="0"/>
              <a:t> theory laden</a:t>
            </a:r>
          </a:p>
          <a:p>
            <a:r>
              <a:rPr lang="en-GB" baseline="0" smtClean="0"/>
              <a:t>Third bullet: hence cultural diversity</a:t>
            </a:r>
            <a:endParaRPr lang="en-GB" smtClean="0"/>
          </a:p>
          <a:p>
            <a:r>
              <a:rPr lang="en-GB" smtClean="0"/>
              <a:t>Examples</a:t>
            </a:r>
            <a:r>
              <a:rPr lang="en-GB" baseline="0" smtClean="0"/>
              <a:t> </a:t>
            </a:r>
            <a:r>
              <a:rPr lang="en-GB" baseline="0" dirty="0" smtClean="0"/>
              <a:t>of belief systems: </a:t>
            </a:r>
          </a:p>
          <a:p>
            <a:r>
              <a:rPr lang="en-GB" baseline="0" dirty="0" smtClean="0"/>
              <a:t>{causation, uniformity of nature, temporal continuity of experience}</a:t>
            </a:r>
          </a:p>
          <a:p>
            <a:r>
              <a:rPr lang="en-GB" baseline="0" dirty="0" smtClean="0"/>
              <a:t>{existence of a loving God, human life has purpose, moral structure}</a:t>
            </a:r>
          </a:p>
          <a:p>
            <a:endParaRPr lang="en-GB" baseline="0" dirty="0" smtClean="0"/>
          </a:p>
          <a:p>
            <a:r>
              <a:rPr lang="en-GB" baseline="0" dirty="0" smtClean="0"/>
              <a:t>Second bullet. Data are theory laden.</a:t>
            </a:r>
          </a:p>
          <a:p>
            <a:r>
              <a:rPr lang="en-GB" baseline="0" dirty="0" smtClean="0"/>
              <a:t>Third bullet. Hence cultural diversity.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30</a:t>
            </a:fld>
            <a:endParaRPr lang="en-GB"/>
          </a:p>
        </p:txBody>
      </p:sp>
    </p:spTree>
    <p:extLst>
      <p:ext uri="{BB962C8B-B14F-4D97-AF65-F5344CB8AC3E}">
        <p14:creationId xmlns:p14="http://schemas.microsoft.com/office/powerpoint/2010/main" val="3842442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Page 67 American experiment</a:t>
            </a:r>
          </a:p>
          <a:p>
            <a:r>
              <a:rPr lang="en-GB" dirty="0" smtClean="0"/>
              <a:t>Page 68 Militant Islam</a:t>
            </a:r>
          </a:p>
          <a:p>
            <a:endParaRPr lang="en-GB" dirty="0" smtClean="0"/>
          </a:p>
          <a:p>
            <a:r>
              <a:rPr lang="en-GB" dirty="0" smtClean="0"/>
              <a:t>Narratives</a:t>
            </a:r>
            <a:r>
              <a:rPr lang="en-GB" baseline="0" dirty="0" smtClean="0"/>
              <a:t> for social sciences:</a:t>
            </a:r>
          </a:p>
          <a:p>
            <a:r>
              <a:rPr lang="en-GB" baseline="0" dirty="0" smtClean="0"/>
              <a:t>82 Liberal progress</a:t>
            </a:r>
          </a:p>
          <a:p>
            <a:r>
              <a:rPr lang="en-GB" baseline="0" dirty="0" smtClean="0"/>
              <a:t>83 Ubiquitous egoism</a:t>
            </a:r>
            <a:endParaRPr lang="en-GB" dirty="0" smtClean="0"/>
          </a:p>
        </p:txBody>
      </p:sp>
      <p:sp>
        <p:nvSpPr>
          <p:cNvPr id="4" name="Slide Number Placeholder 3"/>
          <p:cNvSpPr>
            <a:spLocks noGrp="1"/>
          </p:cNvSpPr>
          <p:nvPr>
            <p:ph type="sldNum" sz="quarter" idx="10"/>
          </p:nvPr>
        </p:nvSpPr>
        <p:spPr/>
        <p:txBody>
          <a:bodyPr/>
          <a:lstStyle/>
          <a:p>
            <a:fld id="{8AA928BA-073C-453C-9972-421BE01F7616}" type="slidenum">
              <a:rPr lang="en-GB" smtClean="0"/>
              <a:t>31</a:t>
            </a:fld>
            <a:endParaRPr lang="en-GB"/>
          </a:p>
        </p:txBody>
      </p:sp>
    </p:spTree>
    <p:extLst>
      <p:ext uri="{BB962C8B-B14F-4D97-AF65-F5344CB8AC3E}">
        <p14:creationId xmlns:p14="http://schemas.microsoft.com/office/powerpoint/2010/main" val="11453849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Optimistic</a:t>
            </a:r>
            <a:r>
              <a:rPr lang="en-GB" baseline="0" dirty="0" smtClean="0"/>
              <a:t> narrative. Steven Pinker </a:t>
            </a:r>
            <a:r>
              <a:rPr lang="en-GB" i="1" baseline="0" dirty="0" smtClean="0"/>
              <a:t>Enlightenment Now</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32</a:t>
            </a:fld>
            <a:endParaRPr lang="en-GB"/>
          </a:p>
        </p:txBody>
      </p:sp>
    </p:spTree>
    <p:extLst>
      <p:ext uri="{BB962C8B-B14F-4D97-AF65-F5344CB8AC3E}">
        <p14:creationId xmlns:p14="http://schemas.microsoft.com/office/powerpoint/2010/main" val="11790591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Social</a:t>
            </a:r>
            <a:r>
              <a:rPr lang="en-GB" baseline="0" dirty="0" smtClean="0"/>
              <a:t> science narrative – more pessimistic?</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33</a:t>
            </a:fld>
            <a:endParaRPr lang="en-GB"/>
          </a:p>
        </p:txBody>
      </p:sp>
    </p:spTree>
    <p:extLst>
      <p:ext uri="{BB962C8B-B14F-4D97-AF65-F5344CB8AC3E}">
        <p14:creationId xmlns:p14="http://schemas.microsoft.com/office/powerpoint/2010/main" val="204661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evaluation from Christian anthropology.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34</a:t>
            </a:fld>
            <a:endParaRPr lang="en-GB"/>
          </a:p>
        </p:txBody>
      </p:sp>
    </p:spTree>
    <p:extLst>
      <p:ext uri="{BB962C8B-B14F-4D97-AF65-F5344CB8AC3E}">
        <p14:creationId xmlns:p14="http://schemas.microsoft.com/office/powerpoint/2010/main" val="4338560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35</a:t>
            </a:fld>
            <a:endParaRPr lang="en-GB"/>
          </a:p>
        </p:txBody>
      </p:sp>
    </p:spTree>
    <p:extLst>
      <p:ext uri="{BB962C8B-B14F-4D97-AF65-F5344CB8AC3E}">
        <p14:creationId xmlns:p14="http://schemas.microsoft.com/office/powerpoint/2010/main" val="20501476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36</a:t>
            </a:fld>
            <a:endParaRPr lang="en-GB"/>
          </a:p>
        </p:txBody>
      </p:sp>
    </p:spTree>
    <p:extLst>
      <p:ext uri="{BB962C8B-B14F-4D97-AF65-F5344CB8AC3E}">
        <p14:creationId xmlns:p14="http://schemas.microsoft.com/office/powerpoint/2010/main" val="198556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a:t>
            </a:r>
            <a:r>
              <a:rPr lang="en-GB" baseline="0" dirty="0" smtClean="0"/>
              <a:t> the dust of the ground – biology matters</a:t>
            </a:r>
          </a:p>
          <a:p>
            <a:r>
              <a:rPr lang="en-GB" baseline="0" dirty="0" smtClean="0"/>
              <a:t>Relational – fundamentally ‘social’</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4</a:t>
            </a:fld>
            <a:endParaRPr lang="en-GB"/>
          </a:p>
        </p:txBody>
      </p:sp>
    </p:spTree>
    <p:extLst>
      <p:ext uri="{BB962C8B-B14F-4D97-AF65-F5344CB8AC3E}">
        <p14:creationId xmlns:p14="http://schemas.microsoft.com/office/powerpoint/2010/main" val="4159444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Love the Lord</a:t>
            </a:r>
            <a:r>
              <a:rPr lang="en-GB" baseline="0" dirty="0" smtClean="0"/>
              <a:t> your God with all your heart, soul, strength, mind</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5</a:t>
            </a:fld>
            <a:endParaRPr lang="en-GB"/>
          </a:p>
        </p:txBody>
      </p:sp>
    </p:spTree>
    <p:extLst>
      <p:ext uri="{BB962C8B-B14F-4D97-AF65-F5344CB8AC3E}">
        <p14:creationId xmlns:p14="http://schemas.microsoft.com/office/powerpoint/2010/main" val="1517978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6</a:t>
            </a:fld>
            <a:endParaRPr lang="en-GB"/>
          </a:p>
        </p:txBody>
      </p:sp>
    </p:spTree>
    <p:extLst>
      <p:ext uri="{BB962C8B-B14F-4D97-AF65-F5344CB8AC3E}">
        <p14:creationId xmlns:p14="http://schemas.microsoft.com/office/powerpoint/2010/main" val="189156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Romans 8: 5 ‘Those who live according to the sinful nature have their mind set on what that nature desires…’</a:t>
            </a:r>
          </a:p>
          <a:p>
            <a:r>
              <a:rPr lang="en-GB" dirty="0" smtClean="0"/>
              <a:t>Verse 8 ‘Those controlled by the sinful nature cannot please God..’ </a:t>
            </a:r>
          </a:p>
          <a:p>
            <a:endParaRPr lang="en-GB" dirty="0" smtClean="0"/>
          </a:p>
          <a:p>
            <a:r>
              <a:rPr lang="en-GB" dirty="0" smtClean="0"/>
              <a:t>Matthew</a:t>
            </a:r>
            <a:r>
              <a:rPr lang="en-GB" baseline="0" dirty="0" smtClean="0"/>
              <a:t> 7: 11: ‘If you then though you are evil, know how to give good gifts to </a:t>
            </a:r>
            <a:r>
              <a:rPr lang="en-GB" baseline="0" smtClean="0"/>
              <a:t>your children…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7</a:t>
            </a:fld>
            <a:endParaRPr lang="en-GB"/>
          </a:p>
        </p:txBody>
      </p:sp>
    </p:spTree>
    <p:extLst>
      <p:ext uri="{BB962C8B-B14F-4D97-AF65-F5344CB8AC3E}">
        <p14:creationId xmlns:p14="http://schemas.microsoft.com/office/powerpoint/2010/main" val="2557213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Contemporary social scientific understandings of human nature – first,</a:t>
            </a:r>
            <a:r>
              <a:rPr lang="en-GB" baseline="0" dirty="0" smtClean="0"/>
              <a:t> evolutionary psychology – followed by rational choice and social constructionism</a:t>
            </a:r>
            <a:endParaRPr lang="en-GB" dirty="0" smtClean="0"/>
          </a:p>
          <a:p>
            <a:endParaRPr lang="en-GB" dirty="0" smtClean="0"/>
          </a:p>
          <a:p>
            <a:r>
              <a:rPr lang="en-GB" dirty="0" smtClean="0"/>
              <a:t>Echoes of Hobbes</a:t>
            </a:r>
          </a:p>
          <a:p>
            <a:endParaRPr lang="en-GB" dirty="0" smtClean="0"/>
          </a:p>
          <a:p>
            <a:r>
              <a:rPr lang="en-GB" dirty="0" smtClean="0"/>
              <a:t>Selection</a:t>
            </a:r>
            <a:r>
              <a:rPr lang="en-GB" baseline="0" dirty="0" smtClean="0"/>
              <a:t> a sieve</a:t>
            </a:r>
          </a:p>
          <a:p>
            <a:endParaRPr lang="en-GB" baseline="0" dirty="0" smtClean="0"/>
          </a:p>
          <a:p>
            <a:r>
              <a:rPr lang="en-GB" baseline="0" dirty="0" smtClean="0"/>
              <a:t>c&lt;</a:t>
            </a:r>
            <a:r>
              <a:rPr lang="en-GB" baseline="0" dirty="0" err="1" smtClean="0"/>
              <a:t>rb</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8</a:t>
            </a:fld>
            <a:endParaRPr lang="en-GB"/>
          </a:p>
        </p:txBody>
      </p:sp>
    </p:spTree>
    <p:extLst>
      <p:ext uri="{BB962C8B-B14F-4D97-AF65-F5344CB8AC3E}">
        <p14:creationId xmlns:p14="http://schemas.microsoft.com/office/powerpoint/2010/main" val="64759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9</a:t>
            </a:fld>
            <a:endParaRPr lang="en-GB"/>
          </a:p>
        </p:txBody>
      </p:sp>
    </p:spTree>
    <p:extLst>
      <p:ext uri="{BB962C8B-B14F-4D97-AF65-F5344CB8AC3E}">
        <p14:creationId xmlns:p14="http://schemas.microsoft.com/office/powerpoint/2010/main" val="354624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B8F1CB-7FC4-4AF8-B5B2-2F48F680CA89}" type="slidenum">
              <a:rPr lang="en-US"/>
              <a:pPr/>
              <a:t>‹#›</a:t>
            </a:fld>
            <a:endParaRPr lang="en-US"/>
          </a:p>
        </p:txBody>
      </p:sp>
    </p:spTree>
    <p:extLst>
      <p:ext uri="{BB962C8B-B14F-4D97-AF65-F5344CB8AC3E}">
        <p14:creationId xmlns:p14="http://schemas.microsoft.com/office/powerpoint/2010/main" val="379180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7A53CF-D7D0-4AB5-B021-60DB61516F20}" type="slidenum">
              <a:rPr lang="en-US"/>
              <a:pPr/>
              <a:t>‹#›</a:t>
            </a:fld>
            <a:endParaRPr lang="en-US"/>
          </a:p>
        </p:txBody>
      </p:sp>
    </p:spTree>
    <p:extLst>
      <p:ext uri="{BB962C8B-B14F-4D97-AF65-F5344CB8AC3E}">
        <p14:creationId xmlns:p14="http://schemas.microsoft.com/office/powerpoint/2010/main" val="335354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E33E0E-C411-47B7-91D2-AD8BBBD9D3C6}" type="slidenum">
              <a:rPr lang="en-US"/>
              <a:pPr/>
              <a:t>‹#›</a:t>
            </a:fld>
            <a:endParaRPr lang="en-US"/>
          </a:p>
        </p:txBody>
      </p:sp>
    </p:spTree>
    <p:extLst>
      <p:ext uri="{BB962C8B-B14F-4D97-AF65-F5344CB8AC3E}">
        <p14:creationId xmlns:p14="http://schemas.microsoft.com/office/powerpoint/2010/main" val="102754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F88E4E-EA4E-4AB0-9533-6452479298B5}" type="slidenum">
              <a:rPr lang="en-US"/>
              <a:pPr/>
              <a:t>‹#›</a:t>
            </a:fld>
            <a:endParaRPr lang="en-US"/>
          </a:p>
        </p:txBody>
      </p:sp>
    </p:spTree>
    <p:extLst>
      <p:ext uri="{BB962C8B-B14F-4D97-AF65-F5344CB8AC3E}">
        <p14:creationId xmlns:p14="http://schemas.microsoft.com/office/powerpoint/2010/main" val="826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847EB7-9F33-4A07-A025-54C7BDEC0B9A}" type="slidenum">
              <a:rPr lang="en-US"/>
              <a:pPr/>
              <a:t>‹#›</a:t>
            </a:fld>
            <a:endParaRPr lang="en-US"/>
          </a:p>
        </p:txBody>
      </p:sp>
    </p:spTree>
    <p:extLst>
      <p:ext uri="{BB962C8B-B14F-4D97-AF65-F5344CB8AC3E}">
        <p14:creationId xmlns:p14="http://schemas.microsoft.com/office/powerpoint/2010/main" val="2365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1A6D74-DA89-47D0-9CC3-6932DB05691D}" type="slidenum">
              <a:rPr lang="en-US"/>
              <a:pPr/>
              <a:t>‹#›</a:t>
            </a:fld>
            <a:endParaRPr lang="en-US"/>
          </a:p>
        </p:txBody>
      </p:sp>
    </p:spTree>
    <p:extLst>
      <p:ext uri="{BB962C8B-B14F-4D97-AF65-F5344CB8AC3E}">
        <p14:creationId xmlns:p14="http://schemas.microsoft.com/office/powerpoint/2010/main" val="4291994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D65C24-0E99-451F-8FFB-551036C6E3A6}" type="slidenum">
              <a:rPr lang="en-US"/>
              <a:pPr/>
              <a:t>‹#›</a:t>
            </a:fld>
            <a:endParaRPr lang="en-US"/>
          </a:p>
        </p:txBody>
      </p:sp>
    </p:spTree>
    <p:extLst>
      <p:ext uri="{BB962C8B-B14F-4D97-AF65-F5344CB8AC3E}">
        <p14:creationId xmlns:p14="http://schemas.microsoft.com/office/powerpoint/2010/main" val="336589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8D884A-5260-43A7-A1C3-441671950750}" type="slidenum">
              <a:rPr lang="en-US"/>
              <a:pPr/>
              <a:t>‹#›</a:t>
            </a:fld>
            <a:endParaRPr lang="en-US"/>
          </a:p>
        </p:txBody>
      </p:sp>
    </p:spTree>
    <p:extLst>
      <p:ext uri="{BB962C8B-B14F-4D97-AF65-F5344CB8AC3E}">
        <p14:creationId xmlns:p14="http://schemas.microsoft.com/office/powerpoint/2010/main" val="73723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60C28F4-7E1C-48C0-BA2E-DAA962DBF4E3}" type="slidenum">
              <a:rPr lang="en-US"/>
              <a:pPr/>
              <a:t>‹#›</a:t>
            </a:fld>
            <a:endParaRPr lang="en-US"/>
          </a:p>
        </p:txBody>
      </p:sp>
    </p:spTree>
    <p:extLst>
      <p:ext uri="{BB962C8B-B14F-4D97-AF65-F5344CB8AC3E}">
        <p14:creationId xmlns:p14="http://schemas.microsoft.com/office/powerpoint/2010/main" val="355204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ACE9CA-BD58-44F3-8F22-007525D8A93B}" type="slidenum">
              <a:rPr lang="en-US"/>
              <a:pPr/>
              <a:t>‹#›</a:t>
            </a:fld>
            <a:endParaRPr lang="en-US"/>
          </a:p>
        </p:txBody>
      </p:sp>
    </p:spTree>
    <p:extLst>
      <p:ext uri="{BB962C8B-B14F-4D97-AF65-F5344CB8AC3E}">
        <p14:creationId xmlns:p14="http://schemas.microsoft.com/office/powerpoint/2010/main" val="207364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F227A9-7A9B-4FC5-927F-8CC14770A96E}" type="slidenum">
              <a:rPr lang="en-US"/>
              <a:pPr/>
              <a:t>‹#›</a:t>
            </a:fld>
            <a:endParaRPr lang="en-US"/>
          </a:p>
        </p:txBody>
      </p:sp>
    </p:spTree>
    <p:extLst>
      <p:ext uri="{BB962C8B-B14F-4D97-AF65-F5344CB8AC3E}">
        <p14:creationId xmlns:p14="http://schemas.microsoft.com/office/powerpoint/2010/main" val="38482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0A74C93-C373-462B-AC22-11F44A42C8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4000" dirty="0"/>
              <a:t>Christian and social scientific understandings of human beings in society</a:t>
            </a:r>
            <a:endParaRPr lang="en-US" sz="4000" dirty="0"/>
          </a:p>
        </p:txBody>
      </p:sp>
      <p:sp>
        <p:nvSpPr>
          <p:cNvPr id="2051" name="Rectangle 3"/>
          <p:cNvSpPr>
            <a:spLocks noGrp="1" noChangeArrowheads="1"/>
          </p:cNvSpPr>
          <p:nvPr>
            <p:ph type="subTitle" idx="1"/>
          </p:nvPr>
        </p:nvSpPr>
        <p:spPr>
          <a:xfrm>
            <a:off x="1371600" y="3886200"/>
            <a:ext cx="6400800" cy="1991072"/>
          </a:xfrm>
        </p:spPr>
        <p:txBody>
          <a:bodyPr/>
          <a:lstStyle/>
          <a:p>
            <a:r>
              <a:rPr lang="en-GB" sz="2800" dirty="0"/>
              <a:t>Session 1: Social </a:t>
            </a:r>
            <a:r>
              <a:rPr lang="en-GB" sz="2800" dirty="0" smtClean="0"/>
              <a:t>Sciences and Law </a:t>
            </a:r>
            <a:r>
              <a:rPr lang="en-GB" sz="2800" dirty="0"/>
              <a:t>stream</a:t>
            </a:r>
          </a:p>
          <a:p>
            <a:r>
              <a:rPr lang="en-GB" sz="2800" dirty="0"/>
              <a:t>March </a:t>
            </a:r>
            <a:r>
              <a:rPr lang="en-GB" sz="2800" dirty="0" smtClean="0"/>
              <a:t>15, 2019</a:t>
            </a:r>
            <a:endParaRPr lang="en-GB" sz="2800" dirty="0"/>
          </a:p>
          <a:p>
            <a:r>
              <a:rPr lang="en-GB" sz="2800" dirty="0"/>
              <a:t>Donald Hay</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785937"/>
          </a:xfrm>
        </p:spPr>
        <p:txBody>
          <a:bodyPr/>
          <a:lstStyle/>
          <a:p>
            <a:r>
              <a:rPr lang="en-GB" sz="3200" dirty="0"/>
              <a:t>2.2 An example: </a:t>
            </a:r>
            <a:r>
              <a:rPr lang="en-GB" sz="3200" dirty="0" smtClean="0"/>
              <a:t>kinship and family</a:t>
            </a:r>
            <a:endParaRPr lang="en-US" sz="3200" dirty="0"/>
          </a:p>
        </p:txBody>
      </p:sp>
      <p:sp>
        <p:nvSpPr>
          <p:cNvPr id="10243" name="Rectangle 3"/>
          <p:cNvSpPr>
            <a:spLocks noGrp="1" noChangeArrowheads="1"/>
          </p:cNvSpPr>
          <p:nvPr>
            <p:ph type="body" idx="1"/>
          </p:nvPr>
        </p:nvSpPr>
        <p:spPr>
          <a:xfrm>
            <a:off x="457200" y="1484784"/>
            <a:ext cx="8229600" cy="4641379"/>
          </a:xfrm>
        </p:spPr>
        <p:txBody>
          <a:bodyPr/>
          <a:lstStyle/>
          <a:p>
            <a:pPr>
              <a:buFontTx/>
              <a:buNone/>
            </a:pPr>
            <a:r>
              <a:rPr lang="en-GB" dirty="0"/>
              <a:t>   </a:t>
            </a:r>
            <a:endParaRPr lang="en-GB" dirty="0" smtClean="0"/>
          </a:p>
          <a:p>
            <a:pPr>
              <a:buFontTx/>
              <a:buNone/>
            </a:pPr>
            <a:r>
              <a:rPr lang="en-GB" sz="2400" dirty="0" smtClean="0"/>
              <a:t>Problems of kinship - theoretical themes and empirical hypotheses:</a:t>
            </a:r>
          </a:p>
          <a:p>
            <a:r>
              <a:rPr lang="en-GB" sz="2400" dirty="0" smtClean="0"/>
              <a:t>Siblings – competition for resources from parents vs. altruism towards siblings</a:t>
            </a:r>
          </a:p>
          <a:p>
            <a:r>
              <a:rPr lang="en-GB" sz="2400" dirty="0" smtClean="0"/>
              <a:t>Male relatives – greater opportunities for spreading genes via multiple </a:t>
            </a:r>
            <a:r>
              <a:rPr lang="en-GB" sz="2400" dirty="0" err="1" smtClean="0"/>
              <a:t>matings</a:t>
            </a:r>
            <a:r>
              <a:rPr lang="en-GB" sz="2400" dirty="0" smtClean="0"/>
              <a:t> – so parents favour boys rather than girls</a:t>
            </a:r>
          </a:p>
          <a:p>
            <a:r>
              <a:rPr lang="en-GB" sz="2400" dirty="0" smtClean="0"/>
              <a:t>Degree of cooperation and solidarity among kin a function of degree of relatedness</a:t>
            </a:r>
          </a:p>
          <a:p>
            <a:r>
              <a:rPr lang="en-GB" sz="2400" dirty="0" smtClean="0"/>
              <a:t>Humans need to know in detail who are their kin</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GB" sz="4000" dirty="0" smtClean="0"/>
              <a:t>Kinship </a:t>
            </a:r>
            <a:r>
              <a:rPr lang="en-GB" sz="4000" dirty="0"/>
              <a:t>and </a:t>
            </a:r>
            <a:r>
              <a:rPr lang="en-GB" sz="4000" dirty="0" smtClean="0"/>
              <a:t>family: some evidence</a:t>
            </a:r>
            <a:endParaRPr lang="en-US" sz="4000" dirty="0"/>
          </a:p>
        </p:txBody>
      </p:sp>
      <p:sp>
        <p:nvSpPr>
          <p:cNvPr id="11267" name="Rectangle 3"/>
          <p:cNvSpPr>
            <a:spLocks noGrp="1" noChangeArrowheads="1"/>
          </p:cNvSpPr>
          <p:nvPr>
            <p:ph type="body" idx="1"/>
          </p:nvPr>
        </p:nvSpPr>
        <p:spPr/>
        <p:txBody>
          <a:bodyPr/>
          <a:lstStyle/>
          <a:p>
            <a:pPr>
              <a:lnSpc>
                <a:spcPct val="90000"/>
              </a:lnSpc>
            </a:pPr>
            <a:r>
              <a:rPr lang="en-US" sz="2400" dirty="0" smtClean="0"/>
              <a:t>(Major) acts of helping kin – greater with close genetic relative, decreasing with age of relative</a:t>
            </a:r>
          </a:p>
          <a:p>
            <a:pPr>
              <a:lnSpc>
                <a:spcPct val="90000"/>
              </a:lnSpc>
            </a:pPr>
            <a:r>
              <a:rPr lang="en-US" sz="2400" dirty="0" smtClean="0"/>
              <a:t>Inheritance – bequests greater to offspring than siblings despite equal relatedness</a:t>
            </a:r>
          </a:p>
          <a:p>
            <a:pPr>
              <a:lnSpc>
                <a:spcPct val="90000"/>
              </a:lnSpc>
            </a:pPr>
            <a:r>
              <a:rPr lang="en-US" sz="2400" dirty="0" smtClean="0"/>
              <a:t>Inheritance –  men typically leave high proportion of bequests to wife (generally benefitting offspring), but not vice versa – husband more likely to marry again and have children</a:t>
            </a:r>
          </a:p>
          <a:p>
            <a:pPr>
              <a:lnSpc>
                <a:spcPct val="90000"/>
              </a:lnSpc>
            </a:pPr>
            <a:r>
              <a:rPr lang="en-US" sz="2400" dirty="0" smtClean="0"/>
              <a:t>Grandmothers give more resources to grandchildren than do grandfathers – greater certainty about degree of relatedness, especially children of daughters</a:t>
            </a:r>
          </a:p>
          <a:p>
            <a:pPr>
              <a:lnSpc>
                <a:spcPct val="90000"/>
              </a:lnSpc>
            </a:pPr>
            <a:r>
              <a:rPr lang="en-US" sz="2400" dirty="0" smtClean="0"/>
              <a:t>Women are better than men in identifying kin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4000"/>
              <a:t>2.3 What are we to make of evolutionary psychology?</a:t>
            </a:r>
            <a:endParaRPr lang="en-US" sz="4000"/>
          </a:p>
        </p:txBody>
      </p:sp>
      <p:sp>
        <p:nvSpPr>
          <p:cNvPr id="13315" name="Rectangle 3"/>
          <p:cNvSpPr>
            <a:spLocks noGrp="1" noChangeArrowheads="1"/>
          </p:cNvSpPr>
          <p:nvPr>
            <p:ph type="body" idx="1"/>
          </p:nvPr>
        </p:nvSpPr>
        <p:spPr>
          <a:xfrm>
            <a:off x="457200" y="2133600"/>
            <a:ext cx="8229600" cy="4319736"/>
          </a:xfrm>
        </p:spPr>
        <p:txBody>
          <a:bodyPr/>
          <a:lstStyle/>
          <a:p>
            <a:r>
              <a:rPr lang="en-GB" sz="2800" dirty="0"/>
              <a:t>Reductionist – an explanation of </a:t>
            </a:r>
            <a:r>
              <a:rPr lang="en-GB" sz="2800" b="1" dirty="0"/>
              <a:t>all</a:t>
            </a:r>
            <a:r>
              <a:rPr lang="en-GB" sz="2800" dirty="0"/>
              <a:t> human behaviour – E O </a:t>
            </a:r>
            <a:r>
              <a:rPr lang="en-GB" sz="2800" dirty="0" smtClean="0"/>
              <a:t>Wilson, </a:t>
            </a:r>
            <a:r>
              <a:rPr lang="en-GB" sz="2800" u="sng" dirty="0"/>
              <a:t>Consilience</a:t>
            </a:r>
            <a:endParaRPr lang="en-GB" sz="2800" dirty="0"/>
          </a:p>
          <a:p>
            <a:r>
              <a:rPr lang="en-GB" sz="2800" dirty="0"/>
              <a:t>No reason to </a:t>
            </a:r>
            <a:r>
              <a:rPr lang="en-GB" sz="2800" u="sng" dirty="0"/>
              <a:t>exclude</a:t>
            </a:r>
            <a:r>
              <a:rPr lang="en-GB" sz="2800" dirty="0"/>
              <a:t> biological drives – we are part of the </a:t>
            </a:r>
            <a:r>
              <a:rPr lang="en-GB" sz="2800" dirty="0" smtClean="0"/>
              <a:t>natural </a:t>
            </a:r>
            <a:r>
              <a:rPr lang="en-GB" sz="2800" dirty="0"/>
              <a:t>order. </a:t>
            </a:r>
          </a:p>
          <a:p>
            <a:r>
              <a:rPr lang="en-GB" sz="2800" dirty="0"/>
              <a:t>Evidence for ‘hard wiring’?</a:t>
            </a:r>
          </a:p>
          <a:p>
            <a:r>
              <a:rPr lang="en-GB" sz="2800" dirty="0"/>
              <a:t>Explanations tend to be ‘Just So’ stories: example of benefits to close kin e.g. </a:t>
            </a:r>
            <a:r>
              <a:rPr lang="en-GB" sz="2800" dirty="0" smtClean="0"/>
              <a:t>inheritance</a:t>
            </a:r>
          </a:p>
          <a:p>
            <a:pPr marL="0" indent="0">
              <a:buNone/>
            </a:pPr>
            <a:r>
              <a:rPr lang="en-GB" sz="2800" dirty="0" smtClean="0"/>
              <a:t>.</a:t>
            </a:r>
            <a:endParaRPr lang="en-GB" sz="2800" dirty="0"/>
          </a:p>
          <a:p>
            <a:pPr>
              <a:buFontTx/>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pPr algn="l"/>
            <a:r>
              <a:rPr lang="en-GB" dirty="0" smtClean="0"/>
              <a:t>2.4 Evaluation from viewpoint of Christian anthropology</a:t>
            </a:r>
            <a:endParaRPr lang="en-GB" dirty="0"/>
          </a:p>
        </p:txBody>
      </p:sp>
      <p:sp>
        <p:nvSpPr>
          <p:cNvPr id="3" name="Content Placeholder 2"/>
          <p:cNvSpPr>
            <a:spLocks noGrp="1"/>
          </p:cNvSpPr>
          <p:nvPr>
            <p:ph idx="1"/>
          </p:nvPr>
        </p:nvSpPr>
        <p:spPr>
          <a:xfrm>
            <a:off x="457200" y="2492896"/>
            <a:ext cx="8229600" cy="3633267"/>
          </a:xfrm>
        </p:spPr>
        <p:txBody>
          <a:bodyPr/>
          <a:lstStyle/>
          <a:p>
            <a:r>
              <a:rPr lang="en-GB" dirty="0" smtClean="0"/>
              <a:t>Deterministic – undermines responsible agency</a:t>
            </a:r>
          </a:p>
          <a:p>
            <a:r>
              <a:rPr lang="en-GB" dirty="0" smtClean="0"/>
              <a:t>No concept of purposes for human life</a:t>
            </a:r>
          </a:p>
          <a:p>
            <a:r>
              <a:rPr lang="en-GB" dirty="0" smtClean="0"/>
              <a:t>No room for the Fall, or understanding of sin and evil</a:t>
            </a:r>
          </a:p>
          <a:p>
            <a:endParaRPr lang="en-GB" dirty="0"/>
          </a:p>
        </p:txBody>
      </p:sp>
    </p:spTree>
    <p:extLst>
      <p:ext uri="{BB962C8B-B14F-4D97-AF65-F5344CB8AC3E}">
        <p14:creationId xmlns:p14="http://schemas.microsoft.com/office/powerpoint/2010/main" val="119329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388" y="333375"/>
            <a:ext cx="8229600" cy="1800225"/>
          </a:xfrm>
        </p:spPr>
        <p:txBody>
          <a:bodyPr/>
          <a:lstStyle/>
          <a:p>
            <a:r>
              <a:rPr lang="en-GB" dirty="0"/>
              <a:t>3. Rational choice theory</a:t>
            </a:r>
            <a:br>
              <a:rPr lang="en-GB" dirty="0"/>
            </a:br>
            <a:r>
              <a:rPr lang="en-GB" sz="2400" dirty="0"/>
              <a:t>(The standard socioeconomic science model- SSSM)</a:t>
            </a:r>
            <a:br>
              <a:rPr lang="en-GB" sz="2400" dirty="0"/>
            </a:br>
            <a:endParaRPr lang="en-US" sz="2400" dirty="0"/>
          </a:p>
        </p:txBody>
      </p:sp>
      <p:sp>
        <p:nvSpPr>
          <p:cNvPr id="14339" name="Rectangle 3"/>
          <p:cNvSpPr>
            <a:spLocks noGrp="1" noChangeArrowheads="1"/>
          </p:cNvSpPr>
          <p:nvPr>
            <p:ph type="body" idx="1"/>
          </p:nvPr>
        </p:nvSpPr>
        <p:spPr>
          <a:xfrm>
            <a:off x="457200" y="1628775"/>
            <a:ext cx="8229600" cy="4497388"/>
          </a:xfrm>
        </p:spPr>
        <p:txBody>
          <a:bodyPr/>
          <a:lstStyle/>
          <a:p>
            <a:pPr>
              <a:lnSpc>
                <a:spcPct val="90000"/>
              </a:lnSpc>
              <a:buFontTx/>
              <a:buNone/>
            </a:pPr>
            <a:endParaRPr lang="en-GB" sz="2800" dirty="0"/>
          </a:p>
          <a:p>
            <a:pPr>
              <a:lnSpc>
                <a:spcPct val="90000"/>
              </a:lnSpc>
              <a:buFontTx/>
              <a:buNone/>
            </a:pPr>
            <a:r>
              <a:rPr lang="en-GB" dirty="0"/>
              <a:t>3.1 Enlightenment conception of a human </a:t>
            </a:r>
            <a:r>
              <a:rPr lang="en-GB" dirty="0" smtClean="0"/>
              <a:t>being (Locke, Hume, rather than Hobbes):</a:t>
            </a:r>
          </a:p>
          <a:p>
            <a:pPr>
              <a:lnSpc>
                <a:spcPct val="90000"/>
              </a:lnSpc>
              <a:buFontTx/>
              <a:buNone/>
            </a:pPr>
            <a:endParaRPr lang="en-GB" sz="3600" dirty="0" smtClean="0"/>
          </a:p>
          <a:p>
            <a:pPr>
              <a:lnSpc>
                <a:spcPct val="90000"/>
              </a:lnSpc>
            </a:pPr>
            <a:r>
              <a:rPr lang="en-GB" sz="2800" dirty="0" smtClean="0"/>
              <a:t>Individual </a:t>
            </a:r>
            <a:r>
              <a:rPr lang="en-GB" sz="2800" dirty="0"/>
              <a:t>autonomy</a:t>
            </a:r>
          </a:p>
          <a:p>
            <a:pPr>
              <a:lnSpc>
                <a:spcPct val="90000"/>
              </a:lnSpc>
            </a:pPr>
            <a:r>
              <a:rPr lang="en-GB" sz="2800" dirty="0"/>
              <a:t>Rationality – ability to analyse alternatives, ability to make choices – action, behaviour</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a:t>3.2  Basic rational choice model</a:t>
            </a:r>
            <a:endParaRPr lang="en-US" dirty="0"/>
          </a:p>
        </p:txBody>
      </p:sp>
      <p:sp>
        <p:nvSpPr>
          <p:cNvPr id="15363" name="Rectangle 3"/>
          <p:cNvSpPr>
            <a:spLocks noGrp="1" noChangeArrowheads="1"/>
          </p:cNvSpPr>
          <p:nvPr>
            <p:ph type="body" idx="1"/>
          </p:nvPr>
        </p:nvSpPr>
        <p:spPr/>
        <p:txBody>
          <a:bodyPr/>
          <a:lstStyle/>
          <a:p>
            <a:pPr marL="0" indent="0">
              <a:buNone/>
            </a:pPr>
            <a:r>
              <a:rPr lang="en-GB" sz="2800" dirty="0" smtClean="0"/>
              <a:t>Preferences and rationality</a:t>
            </a:r>
          </a:p>
          <a:p>
            <a:r>
              <a:rPr lang="en-GB" sz="2800" dirty="0" smtClean="0"/>
              <a:t>Agent </a:t>
            </a:r>
            <a:r>
              <a:rPr lang="en-GB" sz="2800" dirty="0"/>
              <a:t>evaluates available alternatives with full information e.g. choice of goods within a budget</a:t>
            </a:r>
          </a:p>
          <a:p>
            <a:r>
              <a:rPr lang="en-GB" sz="2800" dirty="0"/>
              <a:t>Chooses alternative that maximises utility, or maximises ‘well being’, or satisfies preferences</a:t>
            </a:r>
          </a:p>
          <a:p>
            <a:r>
              <a:rPr lang="en-GB" sz="2800" dirty="0"/>
              <a:t>Preferences etc. undefined, but presumed unchanging and complete across all states of the world, well ordered and no </a:t>
            </a:r>
            <a:r>
              <a:rPr lang="en-GB" sz="2800" dirty="0" smtClean="0"/>
              <a:t>contradictions</a:t>
            </a:r>
          </a:p>
          <a:p>
            <a:r>
              <a:rPr lang="en-GB" sz="2800" dirty="0" smtClean="0"/>
              <a:t>Expected utility – probabilities attached to range of outcomes</a:t>
            </a:r>
            <a:endParaRPr lang="en-GB" sz="2800" dirty="0"/>
          </a:p>
          <a:p>
            <a:pPr marL="0" indent="0">
              <a:buNone/>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smtClean="0"/>
              <a:t>3.3 </a:t>
            </a:r>
            <a:r>
              <a:rPr lang="en-GB" dirty="0"/>
              <a:t>Game theory models</a:t>
            </a:r>
            <a:endParaRPr lang="en-US" dirty="0"/>
          </a:p>
        </p:txBody>
      </p:sp>
      <p:sp>
        <p:nvSpPr>
          <p:cNvPr id="17411" name="Rectangle 3"/>
          <p:cNvSpPr>
            <a:spLocks noGrp="1" noChangeArrowheads="1"/>
          </p:cNvSpPr>
          <p:nvPr>
            <p:ph type="body" idx="1"/>
          </p:nvPr>
        </p:nvSpPr>
        <p:spPr>
          <a:xfrm>
            <a:off x="457200" y="1600200"/>
            <a:ext cx="8229600" cy="4997152"/>
          </a:xfrm>
        </p:spPr>
        <p:txBody>
          <a:bodyPr/>
          <a:lstStyle/>
          <a:p>
            <a:pPr>
              <a:lnSpc>
                <a:spcPct val="80000"/>
              </a:lnSpc>
            </a:pPr>
            <a:r>
              <a:rPr lang="en-GB" sz="2400" dirty="0"/>
              <a:t>Outcomes depend on other peoples’ choices as well as ones own – favourite example is Prisoners’ </a:t>
            </a:r>
            <a:r>
              <a:rPr lang="en-GB" sz="2400" dirty="0" smtClean="0"/>
              <a:t>Dilemma</a:t>
            </a:r>
          </a:p>
          <a:p>
            <a:pPr>
              <a:lnSpc>
                <a:spcPct val="80000"/>
              </a:lnSpc>
            </a:pPr>
            <a:r>
              <a:rPr lang="en-GB" sz="2400" dirty="0" smtClean="0"/>
              <a:t>‘Common knowledge’</a:t>
            </a:r>
            <a:endParaRPr lang="en-GB" sz="2400" dirty="0"/>
          </a:p>
          <a:p>
            <a:pPr>
              <a:lnSpc>
                <a:spcPct val="80000"/>
              </a:lnSpc>
            </a:pPr>
            <a:r>
              <a:rPr lang="en-GB" sz="2400" dirty="0"/>
              <a:t>Concept of Nash or </a:t>
            </a:r>
            <a:r>
              <a:rPr lang="en-GB" sz="2400" dirty="0" smtClean="0"/>
              <a:t>non-cooperative </a:t>
            </a:r>
            <a:r>
              <a:rPr lang="en-GB" sz="2400" dirty="0" err="1"/>
              <a:t>equilibria</a:t>
            </a:r>
            <a:endParaRPr lang="en-GB" sz="2400" dirty="0"/>
          </a:p>
          <a:p>
            <a:pPr>
              <a:lnSpc>
                <a:spcPct val="80000"/>
              </a:lnSpc>
            </a:pPr>
            <a:r>
              <a:rPr lang="en-GB" sz="2400" dirty="0"/>
              <a:t>Games played (repetitively) over time – </a:t>
            </a:r>
            <a:r>
              <a:rPr lang="en-GB" sz="2400" dirty="0" smtClean="0"/>
              <a:t>permit </a:t>
            </a:r>
            <a:r>
              <a:rPr lang="en-GB" sz="2400" dirty="0"/>
              <a:t>more cooperative outcomes</a:t>
            </a:r>
          </a:p>
          <a:p>
            <a:pPr>
              <a:lnSpc>
                <a:spcPct val="80000"/>
              </a:lnSpc>
              <a:buFontTx/>
              <a:buNone/>
            </a:pPr>
            <a:endParaRPr lang="en-GB" sz="2400" dirty="0"/>
          </a:p>
          <a:p>
            <a:pPr>
              <a:lnSpc>
                <a:spcPct val="80000"/>
              </a:lnSpc>
              <a:buFontTx/>
              <a:buNone/>
            </a:pPr>
            <a:r>
              <a:rPr lang="en-GB" sz="2400" dirty="0"/>
              <a:t>Comments: </a:t>
            </a:r>
          </a:p>
          <a:p>
            <a:pPr>
              <a:lnSpc>
                <a:spcPct val="80000"/>
              </a:lnSpc>
            </a:pPr>
            <a:r>
              <a:rPr lang="en-GB" sz="2400" dirty="0"/>
              <a:t>Normative – ‘the best thing to do’</a:t>
            </a:r>
          </a:p>
          <a:p>
            <a:pPr>
              <a:lnSpc>
                <a:spcPct val="80000"/>
              </a:lnSpc>
            </a:pPr>
            <a:r>
              <a:rPr lang="en-GB" sz="2400" dirty="0"/>
              <a:t>Best defined where payoffs are easily measurable in monetary </a:t>
            </a:r>
            <a:r>
              <a:rPr lang="en-GB" sz="2400" dirty="0" smtClean="0"/>
              <a:t>values</a:t>
            </a:r>
          </a:p>
          <a:p>
            <a:pPr>
              <a:lnSpc>
                <a:spcPct val="80000"/>
              </a:lnSpc>
            </a:pPr>
            <a:r>
              <a:rPr lang="en-GB" sz="2400" dirty="0" smtClean="0"/>
              <a:t>Failure </a:t>
            </a:r>
            <a:r>
              <a:rPr lang="en-GB" sz="2400" dirty="0"/>
              <a:t>of rationality in interactive games –strong tendency to cooperate</a:t>
            </a:r>
          </a:p>
          <a:p>
            <a:pPr marL="0" indent="0">
              <a:lnSpc>
                <a:spcPct val="80000"/>
              </a:lnSpc>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3.4 </a:t>
            </a:r>
            <a:r>
              <a:rPr lang="en-GB" dirty="0"/>
              <a:t>Rational choice: evaluation</a:t>
            </a:r>
            <a:endParaRPr lang="en-US" dirty="0"/>
          </a:p>
        </p:txBody>
      </p:sp>
      <p:sp>
        <p:nvSpPr>
          <p:cNvPr id="18435" name="Rectangle 3"/>
          <p:cNvSpPr>
            <a:spLocks noGrp="1" noChangeArrowheads="1"/>
          </p:cNvSpPr>
          <p:nvPr>
            <p:ph type="body" idx="1"/>
          </p:nvPr>
        </p:nvSpPr>
        <p:spPr>
          <a:xfrm>
            <a:off x="457200" y="1600200"/>
            <a:ext cx="8229600" cy="4997450"/>
          </a:xfrm>
        </p:spPr>
        <p:txBody>
          <a:bodyPr/>
          <a:lstStyle/>
          <a:p>
            <a:pPr>
              <a:lnSpc>
                <a:spcPct val="80000"/>
              </a:lnSpc>
            </a:pPr>
            <a:endParaRPr lang="en-GB" sz="2400" dirty="0"/>
          </a:p>
          <a:p>
            <a:pPr>
              <a:lnSpc>
                <a:spcPct val="80000"/>
              </a:lnSpc>
            </a:pPr>
            <a:r>
              <a:rPr lang="en-GB" sz="2400" dirty="0"/>
              <a:t>Asserts human autonomy, rationality and ability to choose – how explain? </a:t>
            </a:r>
            <a:r>
              <a:rPr lang="en-GB" sz="2400" dirty="0" err="1"/>
              <a:t>Elster’s</a:t>
            </a:r>
            <a:r>
              <a:rPr lang="en-GB" sz="2400" dirty="0"/>
              <a:t> critique</a:t>
            </a:r>
          </a:p>
          <a:p>
            <a:pPr>
              <a:lnSpc>
                <a:spcPct val="80000"/>
              </a:lnSpc>
            </a:pPr>
            <a:r>
              <a:rPr lang="en-GB" sz="2400" dirty="0"/>
              <a:t>‘Just so’ critique – whatever a person does is presumed rational, reflecting their preferences – only testable content is consistency</a:t>
            </a:r>
          </a:p>
          <a:p>
            <a:pPr>
              <a:lnSpc>
                <a:spcPct val="80000"/>
              </a:lnSpc>
            </a:pPr>
            <a:r>
              <a:rPr lang="en-GB" sz="2400" dirty="0"/>
              <a:t>A decision rule, not an explanation, since silent on </a:t>
            </a:r>
            <a:r>
              <a:rPr lang="en-GB" sz="2400" dirty="0" smtClean="0"/>
              <a:t>preferences</a:t>
            </a:r>
            <a:endParaRPr lang="en-GB" sz="2400" dirty="0"/>
          </a:p>
          <a:p>
            <a:pPr>
              <a:lnSpc>
                <a:spcPct val="80000"/>
              </a:lnSpc>
            </a:pPr>
            <a:r>
              <a:rPr lang="en-GB" sz="2400" dirty="0"/>
              <a:t>Objections to ‘self interested’ preferences: excludes commitment (Sen</a:t>
            </a:r>
            <a:r>
              <a:rPr lang="en-GB" sz="2400" dirty="0" smtClean="0"/>
              <a:t>) and </a:t>
            </a:r>
            <a:r>
              <a:rPr lang="en-GB" sz="2400" dirty="0"/>
              <a:t>wider values </a:t>
            </a:r>
            <a:r>
              <a:rPr lang="en-GB" sz="2400" dirty="0" smtClean="0"/>
              <a:t>(</a:t>
            </a:r>
            <a:r>
              <a:rPr lang="en-GB" sz="2400" dirty="0" err="1"/>
              <a:t>Parfit</a:t>
            </a:r>
            <a:r>
              <a:rPr lang="en-GB" sz="2400" dirty="0" smtClean="0"/>
              <a:t>).</a:t>
            </a:r>
            <a:endParaRPr lang="en-GB"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3.5 Behavioural economics</a:t>
            </a:r>
            <a:endParaRPr lang="en-GB" dirty="0"/>
          </a:p>
        </p:txBody>
      </p:sp>
      <p:sp>
        <p:nvSpPr>
          <p:cNvPr id="3" name="Content Placeholder 2"/>
          <p:cNvSpPr>
            <a:spLocks noGrp="1"/>
          </p:cNvSpPr>
          <p:nvPr>
            <p:ph idx="1"/>
          </p:nvPr>
        </p:nvSpPr>
        <p:spPr/>
        <p:txBody>
          <a:bodyPr/>
          <a:lstStyle/>
          <a:p>
            <a:pPr marL="0" indent="0">
              <a:buNone/>
            </a:pPr>
            <a:r>
              <a:rPr lang="en-GB" dirty="0" smtClean="0"/>
              <a:t>Questions the empirical relevance of rational choice:</a:t>
            </a:r>
          </a:p>
          <a:p>
            <a:r>
              <a:rPr lang="en-GB" dirty="0" smtClean="0"/>
              <a:t>Behaviour that does not conform to rational choice: for examples, framing effects, menu effects, wealth effects</a:t>
            </a:r>
          </a:p>
          <a:p>
            <a:r>
              <a:rPr lang="en-GB" dirty="0" smtClean="0"/>
              <a:t>Flaws in calculating probabilities: for examples, salient events; sequential events; ‘following the crowd’. </a:t>
            </a:r>
          </a:p>
        </p:txBody>
      </p:sp>
    </p:spTree>
    <p:extLst>
      <p:ext uri="{BB962C8B-B14F-4D97-AF65-F5344CB8AC3E}">
        <p14:creationId xmlns:p14="http://schemas.microsoft.com/office/powerpoint/2010/main" val="4012083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3.5 Behavioural economics (continued)</a:t>
            </a:r>
            <a:endParaRPr lang="en-GB" dirty="0"/>
          </a:p>
        </p:txBody>
      </p:sp>
      <p:sp>
        <p:nvSpPr>
          <p:cNvPr id="3" name="Content Placeholder 2"/>
          <p:cNvSpPr>
            <a:spLocks noGrp="1"/>
          </p:cNvSpPr>
          <p:nvPr>
            <p:ph idx="1"/>
          </p:nvPr>
        </p:nvSpPr>
        <p:spPr/>
        <p:txBody>
          <a:bodyPr/>
          <a:lstStyle/>
          <a:p>
            <a:r>
              <a:rPr lang="en-GB" sz="2400" dirty="0" smtClean="0"/>
              <a:t>Prospect theory: role of reference points</a:t>
            </a:r>
          </a:p>
          <a:p>
            <a:r>
              <a:rPr lang="en-GB" sz="2400" dirty="0" smtClean="0"/>
              <a:t>Games: players motivated by concepts of fairness and reciprocity.</a:t>
            </a:r>
          </a:p>
          <a:p>
            <a:pPr marL="0" indent="0">
              <a:buNone/>
            </a:pPr>
            <a:r>
              <a:rPr lang="en-GB" sz="2400" dirty="0" smtClean="0"/>
              <a:t>Explanations for deviations from rationality: two lines of research:</a:t>
            </a:r>
          </a:p>
          <a:p>
            <a:r>
              <a:rPr lang="en-GB" sz="2400" dirty="0" smtClean="0"/>
              <a:t>Evolutionary psychology: evolved psychological mechanisms predispose us to act in particular ways</a:t>
            </a:r>
          </a:p>
          <a:p>
            <a:r>
              <a:rPr lang="en-GB" sz="2400" dirty="0" err="1" smtClean="0"/>
              <a:t>Neuroeconomics</a:t>
            </a:r>
            <a:r>
              <a:rPr lang="en-GB" sz="2400" dirty="0" smtClean="0"/>
              <a:t>: tracing behaviour back to brain activity.  </a:t>
            </a:r>
          </a:p>
          <a:p>
            <a:pPr marL="0" indent="0">
              <a:buNone/>
            </a:pPr>
            <a:endParaRPr lang="en-GB" sz="2400" dirty="0"/>
          </a:p>
        </p:txBody>
      </p:sp>
    </p:spTree>
    <p:extLst>
      <p:ext uri="{BB962C8B-B14F-4D97-AF65-F5344CB8AC3E}">
        <p14:creationId xmlns:p14="http://schemas.microsoft.com/office/powerpoint/2010/main" val="219365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7544" y="260648"/>
            <a:ext cx="8229600" cy="1368152"/>
          </a:xfrm>
        </p:spPr>
        <p:txBody>
          <a:bodyPr/>
          <a:lstStyle/>
          <a:p>
            <a:r>
              <a:rPr lang="en-GB" sz="4000" dirty="0" smtClean="0"/>
              <a:t>Group Discussion</a:t>
            </a:r>
            <a:endParaRPr lang="en-GB" sz="4000" dirty="0"/>
          </a:p>
        </p:txBody>
      </p:sp>
      <p:sp>
        <p:nvSpPr>
          <p:cNvPr id="54275" name="Rectangle 3"/>
          <p:cNvSpPr>
            <a:spLocks noGrp="1" noChangeArrowheads="1"/>
          </p:cNvSpPr>
          <p:nvPr>
            <p:ph type="body" idx="1"/>
          </p:nvPr>
        </p:nvSpPr>
        <p:spPr/>
        <p:txBody>
          <a:bodyPr/>
          <a:lstStyle/>
          <a:p>
            <a:pPr>
              <a:buFontTx/>
              <a:buNone/>
            </a:pPr>
            <a:r>
              <a:rPr lang="en-GB" dirty="0"/>
              <a:t>   </a:t>
            </a:r>
          </a:p>
          <a:p>
            <a:pPr>
              <a:buFontTx/>
              <a:buNone/>
            </a:pPr>
            <a:endParaRPr lang="en-GB" dirty="0"/>
          </a:p>
          <a:p>
            <a:pPr>
              <a:buFontTx/>
              <a:buNone/>
            </a:pPr>
            <a:r>
              <a:rPr lang="en-GB" dirty="0"/>
              <a:t>	Within the mainstream of your discipline, what is the dominant understanding of what it is to be a human being? </a:t>
            </a:r>
            <a:r>
              <a:rPr lang="en-GB" dirty="0" smtClean="0"/>
              <a:t>Do you find that </a:t>
            </a:r>
            <a:r>
              <a:rPr lang="en-GB" smtClean="0"/>
              <a:t>understanding satisfactory?</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lstStyle/>
          <a:p>
            <a:pPr algn="l"/>
            <a:r>
              <a:rPr lang="en-GB" dirty="0" smtClean="0"/>
              <a:t>3.6 </a:t>
            </a:r>
            <a:r>
              <a:rPr lang="en-GB" dirty="0" smtClean="0"/>
              <a:t>Evaluation: from standpoint of Christian anthropology</a:t>
            </a:r>
            <a:endParaRPr lang="en-GB" dirty="0"/>
          </a:p>
        </p:txBody>
      </p:sp>
      <p:sp>
        <p:nvSpPr>
          <p:cNvPr id="3" name="Content Placeholder 2"/>
          <p:cNvSpPr>
            <a:spLocks noGrp="1"/>
          </p:cNvSpPr>
          <p:nvPr>
            <p:ph idx="1"/>
          </p:nvPr>
        </p:nvSpPr>
        <p:spPr>
          <a:xfrm>
            <a:off x="457200" y="2708920"/>
            <a:ext cx="8229600" cy="3672408"/>
          </a:xfrm>
        </p:spPr>
        <p:txBody>
          <a:bodyPr/>
          <a:lstStyle/>
          <a:p>
            <a:r>
              <a:rPr lang="en-GB" sz="2800" dirty="0" smtClean="0"/>
              <a:t>Christian </a:t>
            </a:r>
            <a:r>
              <a:rPr lang="en-GB" sz="2800" dirty="0"/>
              <a:t>understanding of ‘rationality’:  reasons arising from God’s normative intentions for humanity (natural ethic), rather than cost-benefit calculation</a:t>
            </a:r>
            <a:endParaRPr lang="en-GB" sz="2800" dirty="0" smtClean="0"/>
          </a:p>
          <a:p>
            <a:r>
              <a:rPr lang="en-GB" sz="2800" dirty="0" smtClean="0"/>
              <a:t>Understanding  preferences – compare ‘sinful nature’ vs. ‘Spirit led’ in Galatians 4</a:t>
            </a:r>
          </a:p>
          <a:p>
            <a:r>
              <a:rPr lang="en-GB" sz="2800" dirty="0" smtClean="0"/>
              <a:t>Selfish gene ‘altruism’ or genuine altruism (agape)?</a:t>
            </a:r>
          </a:p>
          <a:p>
            <a:pPr marL="0" indent="0">
              <a:buNone/>
            </a:pPr>
            <a:endParaRPr lang="en-GB" dirty="0" smtClean="0"/>
          </a:p>
        </p:txBody>
      </p:sp>
    </p:spTree>
    <p:extLst>
      <p:ext uri="{BB962C8B-B14F-4D97-AF65-F5344CB8AC3E}">
        <p14:creationId xmlns:p14="http://schemas.microsoft.com/office/powerpoint/2010/main" val="3009629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a:t>4. Social theory</a:t>
            </a:r>
            <a:endParaRPr lang="en-US" dirty="0"/>
          </a:p>
        </p:txBody>
      </p:sp>
      <p:sp>
        <p:nvSpPr>
          <p:cNvPr id="19459" name="Rectangle 3"/>
          <p:cNvSpPr>
            <a:spLocks noGrp="1" noChangeArrowheads="1"/>
          </p:cNvSpPr>
          <p:nvPr>
            <p:ph type="body" idx="1"/>
          </p:nvPr>
        </p:nvSpPr>
        <p:spPr/>
        <p:txBody>
          <a:bodyPr/>
          <a:lstStyle/>
          <a:p>
            <a:pPr>
              <a:buFontTx/>
              <a:buNone/>
            </a:pPr>
            <a:r>
              <a:rPr lang="en-GB" dirty="0"/>
              <a:t>Starting points:</a:t>
            </a:r>
          </a:p>
          <a:p>
            <a:r>
              <a:rPr lang="en-GB" sz="2800" dirty="0" smtClean="0"/>
              <a:t>Human </a:t>
            </a:r>
            <a:r>
              <a:rPr lang="en-GB" sz="2800" dirty="0"/>
              <a:t>beings give reasons for their behaviour</a:t>
            </a:r>
          </a:p>
          <a:p>
            <a:r>
              <a:rPr lang="en-GB" sz="2800" dirty="0"/>
              <a:t>Reasons are culture specific: related to accepted social norms</a:t>
            </a:r>
          </a:p>
          <a:p>
            <a:r>
              <a:rPr lang="en-GB" sz="2800" dirty="0"/>
              <a:t>Human beings become ‘socialised’: internalise norms, which are applied ‘automatically’ or ‘intuitively</a:t>
            </a:r>
            <a:r>
              <a:rPr lang="en-GB" sz="2800" dirty="0" smtClean="0"/>
              <a:t>’</a:t>
            </a:r>
          </a:p>
          <a:p>
            <a:pPr marL="0" indent="0">
              <a:buNone/>
            </a:pPr>
            <a:r>
              <a:rPr lang="en-GB" sz="2800" dirty="0" smtClean="0"/>
              <a:t>What is the origin of ‘norms’?  </a:t>
            </a:r>
            <a:endParaRPr lang="en-GB" sz="2800" dirty="0"/>
          </a:p>
          <a:p>
            <a:endParaRPr lang="en-GB" sz="2800" dirty="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Social construction</a:t>
            </a:r>
            <a:endParaRPr lang="en-GB" dirty="0"/>
          </a:p>
        </p:txBody>
      </p:sp>
      <p:sp>
        <p:nvSpPr>
          <p:cNvPr id="3" name="Content Placeholder 2"/>
          <p:cNvSpPr>
            <a:spLocks noGrp="1"/>
          </p:cNvSpPr>
          <p:nvPr>
            <p:ph idx="1"/>
          </p:nvPr>
        </p:nvSpPr>
        <p:spPr/>
        <p:txBody>
          <a:bodyPr/>
          <a:lstStyle/>
          <a:p>
            <a:pPr marL="0" indent="0">
              <a:buNone/>
            </a:pPr>
            <a:r>
              <a:rPr lang="en-GB" sz="2000" dirty="0" smtClean="0"/>
              <a:t>P Berger and T </a:t>
            </a:r>
            <a:r>
              <a:rPr lang="en-GB" sz="2000" dirty="0" err="1" smtClean="0"/>
              <a:t>Luckmann</a:t>
            </a:r>
            <a:r>
              <a:rPr lang="en-GB" sz="2000" dirty="0" smtClean="0"/>
              <a:t>, </a:t>
            </a:r>
            <a:r>
              <a:rPr lang="en-GB" sz="2000" i="1" dirty="0" smtClean="0"/>
              <a:t>The social construction of reality (1966)</a:t>
            </a:r>
            <a:endParaRPr lang="en-GB" sz="2000" dirty="0" smtClean="0"/>
          </a:p>
          <a:p>
            <a:pPr marL="0" indent="0">
              <a:buNone/>
            </a:pPr>
            <a:endParaRPr lang="en-GB" sz="2000" dirty="0" smtClean="0"/>
          </a:p>
          <a:p>
            <a:pPr marL="0" indent="0">
              <a:buNone/>
            </a:pPr>
            <a:r>
              <a:rPr lang="en-GB" sz="2000" dirty="0" smtClean="0"/>
              <a:t>‘Strong’ version, as described by Christian Smith, </a:t>
            </a:r>
            <a:r>
              <a:rPr lang="en-GB" sz="2000" i="1" dirty="0" smtClean="0"/>
              <a:t>What is a person? (2010)</a:t>
            </a:r>
            <a:r>
              <a:rPr lang="en-GB" sz="2000" dirty="0" smtClean="0"/>
              <a:t>:</a:t>
            </a:r>
          </a:p>
          <a:p>
            <a:pPr marL="0" indent="0">
              <a:buNone/>
            </a:pPr>
            <a:r>
              <a:rPr lang="en-GB" sz="2000" dirty="0" smtClean="0"/>
              <a:t>‘</a:t>
            </a:r>
            <a:r>
              <a:rPr lang="en-GB" sz="2000" i="1" dirty="0" smtClean="0"/>
              <a:t>Reality itself for humans is a human social construction</a:t>
            </a:r>
            <a:r>
              <a:rPr lang="en-GB" sz="2000" dirty="0" smtClean="0"/>
              <a:t>, constituted by human mental categories, discursive practices, definitions of situations, and symbolic exchanges that are sustained as ‘real’ through on-going </a:t>
            </a:r>
            <a:r>
              <a:rPr lang="en-GB" sz="2000" i="1" dirty="0" smtClean="0"/>
              <a:t>social interactions that are in turn shaped by particular interests, perspectives, and, usually, imbalances of power </a:t>
            </a:r>
            <a:r>
              <a:rPr lang="en-GB" sz="2000" dirty="0" smtClean="0"/>
              <a:t>– our knowledge about reality is therefore entirely culturally relative, since no human has access to reality ‘as it really is’, …., because </a:t>
            </a:r>
            <a:r>
              <a:rPr lang="en-GB" sz="2000" i="1" dirty="0" smtClean="0"/>
              <a:t>we can never escape our epistemological and linguistic limits to verify whether our beliefs about reality correspond with externally objective reality</a:t>
            </a:r>
            <a:r>
              <a:rPr lang="en-GB" sz="2000" dirty="0" smtClean="0"/>
              <a:t>.’</a:t>
            </a:r>
            <a:endParaRPr lang="en-GB" sz="2000" dirty="0"/>
          </a:p>
        </p:txBody>
      </p:sp>
    </p:spTree>
    <p:extLst>
      <p:ext uri="{BB962C8B-B14F-4D97-AF65-F5344CB8AC3E}">
        <p14:creationId xmlns:p14="http://schemas.microsoft.com/office/powerpoint/2010/main" val="1531982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4.2 Social constructionist analysis</a:t>
            </a:r>
            <a:endParaRPr lang="en-GB" sz="4000" dirty="0"/>
          </a:p>
        </p:txBody>
      </p:sp>
      <p:sp>
        <p:nvSpPr>
          <p:cNvPr id="3" name="Content Placeholder 2"/>
          <p:cNvSpPr>
            <a:spLocks noGrp="1"/>
          </p:cNvSpPr>
          <p:nvPr>
            <p:ph idx="1"/>
          </p:nvPr>
        </p:nvSpPr>
        <p:spPr>
          <a:xfrm>
            <a:off x="457200" y="1600200"/>
            <a:ext cx="8229600" cy="4709120"/>
          </a:xfrm>
        </p:spPr>
        <p:txBody>
          <a:bodyPr/>
          <a:lstStyle/>
          <a:p>
            <a:pPr marL="0" indent="0">
              <a:buNone/>
            </a:pPr>
            <a:r>
              <a:rPr lang="en-GB" sz="2000" dirty="0" smtClean="0"/>
              <a:t>I Hacking (1999) </a:t>
            </a:r>
            <a:r>
              <a:rPr lang="en-GB" sz="2000" i="1" dirty="0" smtClean="0"/>
              <a:t>The Social Construction of What?</a:t>
            </a:r>
          </a:p>
          <a:p>
            <a:pPr marL="0" indent="0">
              <a:buNone/>
            </a:pPr>
            <a:endParaRPr lang="en-GB" sz="2000" dirty="0" smtClean="0"/>
          </a:p>
          <a:p>
            <a:pPr marL="0" indent="0">
              <a:buNone/>
            </a:pPr>
            <a:r>
              <a:rPr lang="en-GB" sz="2000" dirty="0" smtClean="0"/>
              <a:t>Social construction of X: (1) X is taken for granted, X appears to be inevitable; but (2) X need not have existed or need not be as it is, X is not determined by the nature of things, it is not inevitable. Add: (3) X is quite bad as it is, and (4) we would be much better off if X were eliminated or at least radically transformed. </a:t>
            </a:r>
          </a:p>
          <a:p>
            <a:pPr marL="0" indent="0">
              <a:buNone/>
            </a:pPr>
            <a:endParaRPr lang="en-GB" sz="2000" dirty="0" smtClean="0"/>
          </a:p>
          <a:p>
            <a:pPr marL="0" indent="0">
              <a:buNone/>
            </a:pPr>
            <a:r>
              <a:rPr lang="en-GB" sz="2000" dirty="0" smtClean="0"/>
              <a:t>Example: gender (roles of men and women in society) is socially constructed, not an inevitable result of biology, and highly contingent on social/ cultural processes. Moreover current understandings of gender are harmful, and should be eliminated or modified. </a:t>
            </a:r>
          </a:p>
          <a:p>
            <a:pPr marL="0" indent="0">
              <a:buNone/>
            </a:pPr>
            <a:endParaRPr lang="en-GB" sz="2000" dirty="0" smtClean="0"/>
          </a:p>
          <a:p>
            <a:pPr marL="0" indent="0">
              <a:buNone/>
            </a:pPr>
            <a:r>
              <a:rPr lang="en-GB" sz="2000" dirty="0" smtClean="0"/>
              <a:t>Against </a:t>
            </a:r>
            <a:r>
              <a:rPr lang="en-GB" sz="2000" b="1" dirty="0"/>
              <a:t>essentialism</a:t>
            </a:r>
            <a:r>
              <a:rPr lang="en-GB" sz="2000" dirty="0"/>
              <a:t> – no human nature other than </a:t>
            </a:r>
            <a:r>
              <a:rPr lang="en-GB" sz="2000" dirty="0" smtClean="0"/>
              <a:t>‘constructed’. </a:t>
            </a:r>
            <a:endParaRPr lang="en-GB" sz="2000" dirty="0"/>
          </a:p>
          <a:p>
            <a:pPr marL="0" indent="0">
              <a:buNone/>
            </a:pPr>
            <a:endParaRPr lang="en-GB" sz="2400" dirty="0"/>
          </a:p>
        </p:txBody>
      </p:sp>
    </p:spTree>
    <p:extLst>
      <p:ext uri="{BB962C8B-B14F-4D97-AF65-F5344CB8AC3E}">
        <p14:creationId xmlns:p14="http://schemas.microsoft.com/office/powerpoint/2010/main" val="3753233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4.3 Evaluation of social constructionism</a:t>
            </a:r>
            <a:endParaRPr lang="en-GB" sz="3600" dirty="0"/>
          </a:p>
        </p:txBody>
      </p:sp>
      <p:sp>
        <p:nvSpPr>
          <p:cNvPr id="3" name="Content Placeholder 2"/>
          <p:cNvSpPr>
            <a:spLocks noGrp="1"/>
          </p:cNvSpPr>
          <p:nvPr>
            <p:ph idx="1"/>
          </p:nvPr>
        </p:nvSpPr>
        <p:spPr>
          <a:xfrm>
            <a:off x="457200" y="1268760"/>
            <a:ext cx="8229600" cy="5256584"/>
          </a:xfrm>
        </p:spPr>
        <p:txBody>
          <a:bodyPr/>
          <a:lstStyle/>
          <a:p>
            <a:pPr marL="0" indent="0">
              <a:buNone/>
            </a:pPr>
            <a:r>
              <a:rPr lang="en-GB" sz="2400" dirty="0" smtClean="0"/>
              <a:t>Areas of study: gender, sexuality, family, race, mental illness, science, </a:t>
            </a:r>
            <a:r>
              <a:rPr lang="en-GB" sz="2400" dirty="0" smtClean="0"/>
              <a:t>and </a:t>
            </a:r>
            <a:r>
              <a:rPr lang="en-GB" sz="2400" dirty="0" smtClean="0"/>
              <a:t>many others.</a:t>
            </a:r>
          </a:p>
          <a:p>
            <a:pPr marL="0" indent="0">
              <a:buNone/>
            </a:pPr>
            <a:r>
              <a:rPr lang="en-GB" sz="2400" dirty="0" smtClean="0"/>
              <a:t>Critique of constructionist claims:</a:t>
            </a:r>
          </a:p>
          <a:p>
            <a:r>
              <a:rPr lang="en-GB" sz="2400" dirty="0" smtClean="0"/>
              <a:t>Unclear whether claim is that X itself is socially constructed, or just that our ideas about X are socially constructed</a:t>
            </a:r>
          </a:p>
          <a:p>
            <a:r>
              <a:rPr lang="en-GB" sz="2400" dirty="0" smtClean="0"/>
              <a:t>Self defeating – if strong version is correct then no way to evaluate its claims </a:t>
            </a:r>
          </a:p>
          <a:p>
            <a:r>
              <a:rPr lang="en-GB" sz="2400" dirty="0" smtClean="0"/>
              <a:t>Self defeating on moral grounds – exponents often express strong moral judgements about the areas they study</a:t>
            </a:r>
          </a:p>
          <a:p>
            <a:r>
              <a:rPr lang="en-GB" sz="2400" dirty="0" smtClean="0"/>
              <a:t>Not clear what ‘constructs’. Is it personal agents, or is it impersonal – cultures, conventions, institutions? </a:t>
            </a:r>
          </a:p>
        </p:txBody>
      </p:sp>
    </p:spTree>
    <p:extLst>
      <p:ext uri="{BB962C8B-B14F-4D97-AF65-F5344CB8AC3E}">
        <p14:creationId xmlns:p14="http://schemas.microsoft.com/office/powerpoint/2010/main" val="2654898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pPr algn="l"/>
            <a:r>
              <a:rPr lang="en-GB" dirty="0" smtClean="0"/>
              <a:t>4.4 Evaluation from standpoint of Christian anthropology</a:t>
            </a:r>
            <a:endParaRPr lang="en-GB" dirty="0"/>
          </a:p>
        </p:txBody>
      </p:sp>
      <p:sp>
        <p:nvSpPr>
          <p:cNvPr id="3" name="Content Placeholder 2"/>
          <p:cNvSpPr>
            <a:spLocks noGrp="1"/>
          </p:cNvSpPr>
          <p:nvPr>
            <p:ph idx="1"/>
          </p:nvPr>
        </p:nvSpPr>
        <p:spPr>
          <a:xfrm>
            <a:off x="457200" y="2060848"/>
            <a:ext cx="8229600" cy="4065315"/>
          </a:xfrm>
        </p:spPr>
        <p:txBody>
          <a:bodyPr/>
          <a:lstStyle/>
          <a:p>
            <a:r>
              <a:rPr lang="en-GB" dirty="0" smtClean="0"/>
              <a:t>Not compatible with characteristics of humanity in the ‘image of God’?</a:t>
            </a:r>
          </a:p>
          <a:p>
            <a:r>
              <a:rPr lang="en-GB" dirty="0" smtClean="0"/>
              <a:t>Purposes in life entirely socially constructed </a:t>
            </a:r>
          </a:p>
          <a:p>
            <a:r>
              <a:rPr lang="en-GB" dirty="0" smtClean="0"/>
              <a:t>Compatible with idea that fallen humanity is ‘enslaved’ by sin?</a:t>
            </a:r>
            <a:endParaRPr lang="en-GB" dirty="0"/>
          </a:p>
        </p:txBody>
      </p:sp>
    </p:spTree>
    <p:extLst>
      <p:ext uri="{BB962C8B-B14F-4D97-AF65-F5344CB8AC3E}">
        <p14:creationId xmlns:p14="http://schemas.microsoft.com/office/powerpoint/2010/main" val="1197330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Discussion</a:t>
            </a:r>
            <a:endParaRPr lang="en-GB" dirty="0"/>
          </a:p>
        </p:txBody>
      </p:sp>
      <p:sp>
        <p:nvSpPr>
          <p:cNvPr id="3" name="Content Placeholder 2"/>
          <p:cNvSpPr>
            <a:spLocks noGrp="1"/>
          </p:cNvSpPr>
          <p:nvPr>
            <p:ph idx="1"/>
          </p:nvPr>
        </p:nvSpPr>
        <p:spPr>
          <a:xfrm>
            <a:off x="457200" y="1844824"/>
            <a:ext cx="8229600" cy="4281339"/>
          </a:xfrm>
        </p:spPr>
        <p:txBody>
          <a:bodyPr/>
          <a:lstStyle/>
          <a:p>
            <a:r>
              <a:rPr lang="en-GB" sz="2400" dirty="0" smtClean="0"/>
              <a:t>In the group share your findings on the evaluation of evolutionary psychology, rational choice theory, and social construction, from the standpoint of Christian anthropology. [You may find it most straightforward to report on the approaches that are dominant in your own discipline].</a:t>
            </a:r>
          </a:p>
        </p:txBody>
      </p:sp>
    </p:spTree>
    <p:extLst>
      <p:ext uri="{BB962C8B-B14F-4D97-AF65-F5344CB8AC3E}">
        <p14:creationId xmlns:p14="http://schemas.microsoft.com/office/powerpoint/2010/main" val="157524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5. Persons: the social theory of Christian Smith</a:t>
            </a:r>
            <a:endParaRPr lang="en-GB" sz="3600" dirty="0"/>
          </a:p>
        </p:txBody>
      </p:sp>
      <p:sp>
        <p:nvSpPr>
          <p:cNvPr id="3" name="Content Placeholder 2"/>
          <p:cNvSpPr>
            <a:spLocks noGrp="1"/>
          </p:cNvSpPr>
          <p:nvPr>
            <p:ph idx="1"/>
          </p:nvPr>
        </p:nvSpPr>
        <p:spPr/>
        <p:txBody>
          <a:bodyPr/>
          <a:lstStyle/>
          <a:p>
            <a:pPr marL="0" indent="0">
              <a:buNone/>
            </a:pPr>
            <a:endParaRPr lang="en-GB" sz="2000" i="1" dirty="0" smtClean="0"/>
          </a:p>
          <a:p>
            <a:pPr marL="0" indent="0">
              <a:buNone/>
            </a:pPr>
            <a:r>
              <a:rPr lang="en-GB" sz="1800" i="1" dirty="0" smtClean="0"/>
              <a:t>Moral, believing animals </a:t>
            </a:r>
            <a:r>
              <a:rPr lang="en-GB" sz="1800" dirty="0" smtClean="0"/>
              <a:t>(2003), </a:t>
            </a:r>
            <a:r>
              <a:rPr lang="en-GB" sz="1800" i="1" dirty="0" smtClean="0"/>
              <a:t>What is a person? </a:t>
            </a:r>
            <a:r>
              <a:rPr lang="en-GB" sz="1800" dirty="0" smtClean="0"/>
              <a:t>(2010)</a:t>
            </a:r>
          </a:p>
          <a:p>
            <a:pPr marL="0" indent="0">
              <a:buNone/>
            </a:pPr>
            <a:endParaRPr lang="en-GB" sz="1800" dirty="0" smtClean="0"/>
          </a:p>
          <a:p>
            <a:pPr marL="0" indent="0">
              <a:buNone/>
            </a:pPr>
            <a:r>
              <a:rPr lang="en-GB" sz="1800" dirty="0" smtClean="0"/>
              <a:t>‘Weak’ version of social construction:</a:t>
            </a:r>
          </a:p>
          <a:p>
            <a:r>
              <a:rPr lang="en-GB" sz="1800" dirty="0" smtClean="0"/>
              <a:t>All human knowledge is influenced by socio cultural factors – interests, group structures, language, technology – as well as objective reality</a:t>
            </a:r>
          </a:p>
          <a:p>
            <a:r>
              <a:rPr lang="en-GB" sz="1800" dirty="0" smtClean="0"/>
              <a:t>Some dimensions of reality are socially constructed – institutional facts</a:t>
            </a:r>
          </a:p>
          <a:p>
            <a:endParaRPr lang="en-GB" sz="1800" dirty="0"/>
          </a:p>
          <a:p>
            <a:pPr marL="0" indent="0">
              <a:buNone/>
            </a:pPr>
            <a:r>
              <a:rPr lang="en-GB" sz="1800" dirty="0" smtClean="0"/>
              <a:t>Starting points are the origins and nature of personhood: persons as agents. Personhood seen as ‘emergent’ from underlying capacities.</a:t>
            </a:r>
          </a:p>
          <a:p>
            <a:pPr marL="0" indent="0">
              <a:buNone/>
            </a:pPr>
            <a:r>
              <a:rPr lang="en-GB" sz="1800" dirty="0" err="1" smtClean="0"/>
              <a:t>Emergentism</a:t>
            </a:r>
            <a:r>
              <a:rPr lang="en-GB" sz="1800" dirty="0" smtClean="0"/>
              <a:t>: contrast with reductionism. Higher level capacities &gt; sum of parts of lower capacities</a:t>
            </a:r>
            <a:r>
              <a:rPr lang="en-GB" sz="2000" dirty="0" smtClean="0"/>
              <a:t>. </a:t>
            </a:r>
          </a:p>
          <a:p>
            <a:pPr marL="0" indent="0">
              <a:buNone/>
            </a:pPr>
            <a:r>
              <a:rPr lang="en-GB" sz="2000" dirty="0" smtClean="0"/>
              <a:t>There </a:t>
            </a:r>
            <a:r>
              <a:rPr lang="en-GB" sz="2000" i="1" dirty="0" smtClean="0"/>
              <a:t>is </a:t>
            </a:r>
            <a:r>
              <a:rPr lang="en-GB" sz="2000" dirty="0" smtClean="0"/>
              <a:t> a human nature</a:t>
            </a:r>
          </a:p>
          <a:p>
            <a:pPr marL="0" indent="0">
              <a:buNone/>
            </a:pPr>
            <a:endParaRPr lang="en-GB" sz="2000" dirty="0" smtClean="0"/>
          </a:p>
          <a:p>
            <a:pPr marL="0" indent="0">
              <a:buNone/>
            </a:pPr>
            <a:endParaRPr lang="en-GB" sz="2000" dirty="0" smtClean="0"/>
          </a:p>
          <a:p>
            <a:pPr marL="0" indent="0">
              <a:buNone/>
            </a:pPr>
            <a:endParaRPr lang="en-GB" sz="2400" dirty="0" smtClean="0"/>
          </a:p>
          <a:p>
            <a:pPr marL="0" indent="0">
              <a:buNone/>
            </a:pPr>
            <a:endParaRPr lang="en-GB" sz="2400" i="1" dirty="0"/>
          </a:p>
        </p:txBody>
      </p:sp>
    </p:spTree>
    <p:extLst>
      <p:ext uri="{BB962C8B-B14F-4D97-AF65-F5344CB8AC3E}">
        <p14:creationId xmlns:p14="http://schemas.microsoft.com/office/powerpoint/2010/main" val="2334003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5.1 What is a person?</a:t>
            </a:r>
            <a:endParaRPr lang="en-GB" dirty="0"/>
          </a:p>
        </p:txBody>
      </p:sp>
      <p:sp>
        <p:nvSpPr>
          <p:cNvPr id="3" name="Content Placeholder 2"/>
          <p:cNvSpPr>
            <a:spLocks noGrp="1"/>
          </p:cNvSpPr>
          <p:nvPr>
            <p:ph idx="1"/>
          </p:nvPr>
        </p:nvSpPr>
        <p:spPr/>
        <p:txBody>
          <a:bodyPr/>
          <a:lstStyle/>
          <a:p>
            <a:pPr marL="0" indent="0">
              <a:buNone/>
            </a:pPr>
            <a:r>
              <a:rPr lang="en-GB" sz="2800" dirty="0" smtClean="0"/>
              <a:t>What ‘emerges’?</a:t>
            </a:r>
          </a:p>
          <a:p>
            <a:r>
              <a:rPr lang="en-GB" sz="2800" dirty="0" smtClean="0"/>
              <a:t>Centre of subjective experience, durable identity, moral commitment, social communication</a:t>
            </a:r>
          </a:p>
          <a:p>
            <a:r>
              <a:rPr lang="en-GB" sz="2800" dirty="0" smtClean="0"/>
              <a:t>Efficient causes of their own responsible actions and interactions</a:t>
            </a:r>
          </a:p>
          <a:p>
            <a:r>
              <a:rPr lang="en-GB" sz="2800" dirty="0" smtClean="0"/>
              <a:t>Sustaining the self in relationships with others and the material world</a:t>
            </a:r>
          </a:p>
          <a:p>
            <a:r>
              <a:rPr lang="en-GB" sz="2800" dirty="0" smtClean="0"/>
              <a:t>‘brokenness’ </a:t>
            </a:r>
            <a:endParaRPr lang="en-GB" sz="2800" dirty="0"/>
          </a:p>
        </p:txBody>
      </p:sp>
    </p:spTree>
    <p:extLst>
      <p:ext uri="{BB962C8B-B14F-4D97-AF65-F5344CB8AC3E}">
        <p14:creationId xmlns:p14="http://schemas.microsoft.com/office/powerpoint/2010/main" val="769956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4000" dirty="0" smtClean="0"/>
              <a:t>5.2 </a:t>
            </a:r>
            <a:r>
              <a:rPr lang="en-GB" sz="4000" dirty="0"/>
              <a:t>Human beings are reasoning </a:t>
            </a:r>
            <a:r>
              <a:rPr lang="en-GB" sz="4000" dirty="0" smtClean="0"/>
              <a:t>‘moral animals’</a:t>
            </a:r>
            <a:endParaRPr lang="en-US" sz="4000" dirty="0"/>
          </a:p>
        </p:txBody>
      </p:sp>
      <p:sp>
        <p:nvSpPr>
          <p:cNvPr id="20483" name="Rectangle 3"/>
          <p:cNvSpPr>
            <a:spLocks noGrp="1" noChangeArrowheads="1"/>
          </p:cNvSpPr>
          <p:nvPr>
            <p:ph type="body" idx="1"/>
          </p:nvPr>
        </p:nvSpPr>
        <p:spPr>
          <a:xfrm>
            <a:off x="467544" y="1844824"/>
            <a:ext cx="8229600" cy="4176464"/>
          </a:xfrm>
        </p:spPr>
        <p:txBody>
          <a:bodyPr/>
          <a:lstStyle/>
          <a:p>
            <a:pPr marL="0" indent="0">
              <a:lnSpc>
                <a:spcPct val="90000"/>
              </a:lnSpc>
              <a:buNone/>
            </a:pPr>
            <a:r>
              <a:rPr lang="en-GB" sz="2800" dirty="0" smtClean="0"/>
              <a:t>Smith contends:</a:t>
            </a:r>
          </a:p>
          <a:p>
            <a:pPr>
              <a:lnSpc>
                <a:spcPct val="90000"/>
              </a:lnSpc>
            </a:pPr>
            <a:r>
              <a:rPr lang="en-GB" sz="2800" dirty="0" smtClean="0"/>
              <a:t>‘Moral</a:t>
            </a:r>
            <a:r>
              <a:rPr lang="en-GB" sz="2800" dirty="0"/>
              <a:t>’ = consistent with teleological purposes for living: motivation for human action is to act out and sustain moral order</a:t>
            </a:r>
            <a:endParaRPr lang="en-US" sz="2800" dirty="0"/>
          </a:p>
          <a:p>
            <a:pPr>
              <a:lnSpc>
                <a:spcPct val="90000"/>
              </a:lnSpc>
            </a:pPr>
            <a:r>
              <a:rPr lang="en-GB" sz="2800" dirty="0"/>
              <a:t>Preferences and values derived from larger systems of moral order: </a:t>
            </a:r>
            <a:r>
              <a:rPr lang="en-GB" sz="2800" dirty="0" smtClean="0"/>
              <a:t>higher order value systems to evaluate </a:t>
            </a:r>
            <a:r>
              <a:rPr lang="en-GB" sz="2800" dirty="0"/>
              <a:t>preferences. </a:t>
            </a:r>
          </a:p>
          <a:p>
            <a:pPr>
              <a:lnSpc>
                <a:spcPct val="90000"/>
              </a:lnSpc>
            </a:pPr>
            <a:r>
              <a:rPr lang="en-GB" sz="2800" dirty="0"/>
              <a:t>Actions motivated by duty to do what is right/ good/ just, not just means/ ends to personal benefit.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Outline </a:t>
            </a:r>
          </a:p>
        </p:txBody>
      </p:sp>
      <p:sp>
        <p:nvSpPr>
          <p:cNvPr id="53251" name="Rectangle 3"/>
          <p:cNvSpPr>
            <a:spLocks noGrp="1" noChangeArrowheads="1"/>
          </p:cNvSpPr>
          <p:nvPr>
            <p:ph type="body" idx="1"/>
          </p:nvPr>
        </p:nvSpPr>
        <p:spPr/>
        <p:txBody>
          <a:bodyPr/>
          <a:lstStyle/>
          <a:p>
            <a:pPr>
              <a:buFontTx/>
              <a:buNone/>
            </a:pPr>
            <a:r>
              <a:rPr lang="en-GB" dirty="0"/>
              <a:t>   </a:t>
            </a:r>
            <a:r>
              <a:rPr lang="en-GB" sz="2800" dirty="0" smtClean="0"/>
              <a:t>Five </a:t>
            </a:r>
            <a:r>
              <a:rPr lang="en-GB" sz="2800" dirty="0"/>
              <a:t>understandings of human beings in society:</a:t>
            </a:r>
          </a:p>
          <a:p>
            <a:r>
              <a:rPr lang="en-GB" sz="2800" dirty="0"/>
              <a:t>Theological</a:t>
            </a:r>
          </a:p>
          <a:p>
            <a:r>
              <a:rPr lang="en-GB" sz="2800" dirty="0"/>
              <a:t>Evolutionary psychology</a:t>
            </a:r>
          </a:p>
          <a:p>
            <a:r>
              <a:rPr lang="en-GB" sz="2800" dirty="0"/>
              <a:t>Rational choice </a:t>
            </a:r>
            <a:r>
              <a:rPr lang="en-GB" sz="2800" dirty="0" smtClean="0"/>
              <a:t>theories (and behavioural economics)</a:t>
            </a:r>
            <a:endParaRPr lang="en-GB" sz="2800" dirty="0"/>
          </a:p>
          <a:p>
            <a:r>
              <a:rPr lang="en-GB" sz="2800" dirty="0"/>
              <a:t>Social </a:t>
            </a:r>
            <a:r>
              <a:rPr lang="en-GB" sz="2800" dirty="0" smtClean="0"/>
              <a:t>theories</a:t>
            </a:r>
          </a:p>
          <a:p>
            <a:r>
              <a:rPr lang="en-GB" sz="2800" dirty="0" smtClean="0"/>
              <a:t>Persons (the social theory of Christian Smith)</a:t>
            </a: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4000" dirty="0" smtClean="0"/>
              <a:t>5.3 </a:t>
            </a:r>
            <a:r>
              <a:rPr lang="en-GB" sz="4000" dirty="0"/>
              <a:t>Humans are </a:t>
            </a:r>
            <a:r>
              <a:rPr lang="en-GB" sz="4000" dirty="0" smtClean="0"/>
              <a:t>‘believing animals’</a:t>
            </a:r>
            <a:endParaRPr lang="en-US" sz="4000" dirty="0"/>
          </a:p>
        </p:txBody>
      </p:sp>
      <p:sp>
        <p:nvSpPr>
          <p:cNvPr id="22531" name="Rectangle 3"/>
          <p:cNvSpPr>
            <a:spLocks noGrp="1" noChangeArrowheads="1"/>
          </p:cNvSpPr>
          <p:nvPr>
            <p:ph type="body" idx="1"/>
          </p:nvPr>
        </p:nvSpPr>
        <p:spPr/>
        <p:txBody>
          <a:bodyPr/>
          <a:lstStyle/>
          <a:p>
            <a:pPr>
              <a:buFontTx/>
              <a:buNone/>
            </a:pPr>
            <a:r>
              <a:rPr lang="en-GB" sz="2800" dirty="0"/>
              <a:t>We are all ‘believers’: our lives/ knowledge</a:t>
            </a:r>
          </a:p>
          <a:p>
            <a:pPr>
              <a:buFontTx/>
              <a:buNone/>
            </a:pPr>
            <a:r>
              <a:rPr lang="en-GB" sz="2800" dirty="0"/>
              <a:t>based on basic assumptions/beliefs (worldview)</a:t>
            </a:r>
          </a:p>
          <a:p>
            <a:r>
              <a:rPr lang="en-GB" sz="2800" dirty="0"/>
              <a:t>Not open to empirical verification</a:t>
            </a:r>
          </a:p>
          <a:p>
            <a:r>
              <a:rPr lang="en-GB" sz="2800" dirty="0"/>
              <a:t>No deeper, more objective, basis for differentiating between beliefs</a:t>
            </a:r>
          </a:p>
          <a:p>
            <a:r>
              <a:rPr lang="en-GB" sz="2800" dirty="0"/>
              <a:t>Beliefs are not universal</a:t>
            </a:r>
          </a:p>
          <a:p>
            <a:r>
              <a:rPr lang="en-GB" sz="2800" dirty="0"/>
              <a:t>To understand social life need to understand the context and function of beliefs that society holds - </a:t>
            </a:r>
            <a:r>
              <a:rPr lang="en-GB" sz="2800" i="1" dirty="0"/>
              <a:t>narratives</a:t>
            </a:r>
            <a:r>
              <a:rPr lang="en-GB" sz="2800" dirty="0"/>
              <a:t> </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dirty="0" smtClean="0"/>
              <a:t>5.4 </a:t>
            </a:r>
            <a:r>
              <a:rPr lang="en-GB" sz="4000" dirty="0"/>
              <a:t>The role of narratives</a:t>
            </a:r>
            <a:endParaRPr lang="en-US" sz="4000" dirty="0"/>
          </a:p>
        </p:txBody>
      </p:sp>
      <p:sp>
        <p:nvSpPr>
          <p:cNvPr id="23555" name="Rectangle 3"/>
          <p:cNvSpPr>
            <a:spLocks noGrp="1" noChangeArrowheads="1"/>
          </p:cNvSpPr>
          <p:nvPr>
            <p:ph type="body" idx="1"/>
          </p:nvPr>
        </p:nvSpPr>
        <p:spPr>
          <a:xfrm>
            <a:off x="457200" y="1557338"/>
            <a:ext cx="8229600" cy="4823990"/>
          </a:xfrm>
        </p:spPr>
        <p:txBody>
          <a:bodyPr/>
          <a:lstStyle/>
          <a:p>
            <a:pPr marL="0" indent="0">
              <a:buNone/>
            </a:pPr>
            <a:r>
              <a:rPr lang="en-GB" sz="2800" dirty="0"/>
              <a:t>We make stories and are made by t</a:t>
            </a:r>
            <a:r>
              <a:rPr lang="en-GB" sz="2800" dirty="0" smtClean="0"/>
              <a:t>hem. Examples </a:t>
            </a:r>
            <a:r>
              <a:rPr lang="en-GB" sz="2800" dirty="0"/>
              <a:t>from C Smith </a:t>
            </a:r>
            <a:r>
              <a:rPr lang="en-GB" sz="2800" u="sng" dirty="0"/>
              <a:t>Moral, Believing Animals</a:t>
            </a:r>
            <a:r>
              <a:rPr lang="en-GB" sz="2800" dirty="0"/>
              <a:t>, chapter </a:t>
            </a:r>
            <a:r>
              <a:rPr lang="en-GB" sz="2800" dirty="0" smtClean="0"/>
              <a:t>4 (see handout):</a:t>
            </a:r>
            <a:endParaRPr lang="en-GB" sz="2800" dirty="0"/>
          </a:p>
          <a:p>
            <a:r>
              <a:rPr lang="en-GB" sz="2800" dirty="0"/>
              <a:t>‘Big narratives’ – but multiple </a:t>
            </a:r>
            <a:r>
              <a:rPr lang="en-GB" sz="2800" dirty="0" smtClean="0"/>
              <a:t>versions e.g. Christian theologies</a:t>
            </a:r>
            <a:endParaRPr lang="en-GB" sz="2800" dirty="0"/>
          </a:p>
          <a:p>
            <a:r>
              <a:rPr lang="en-GB" sz="2800" dirty="0"/>
              <a:t>People may be unaware – ‘believing actors’ </a:t>
            </a:r>
          </a:p>
          <a:p>
            <a:r>
              <a:rPr lang="en-GB" sz="2800" dirty="0"/>
              <a:t>Western narrative traditions </a:t>
            </a:r>
            <a:r>
              <a:rPr lang="en-GB" sz="2800" dirty="0" smtClean="0"/>
              <a:t>– parallels </a:t>
            </a:r>
            <a:r>
              <a:rPr lang="en-GB" sz="2800" dirty="0"/>
              <a:t>the Christian </a:t>
            </a:r>
            <a:r>
              <a:rPr lang="en-GB" sz="2800" dirty="0" smtClean="0"/>
              <a:t>narrative – optimistic and pessimistic versions. </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335846"/>
            <a:ext cx="6552728" cy="4801314"/>
          </a:xfrm>
          <a:prstGeom prst="rect">
            <a:avLst/>
          </a:prstGeom>
        </p:spPr>
        <p:txBody>
          <a:bodyPr wrap="square">
            <a:spAutoFit/>
          </a:bodyPr>
          <a:lstStyle/>
          <a:p>
            <a:endParaRPr lang="en-GB" b="1" dirty="0" smtClean="0"/>
          </a:p>
          <a:p>
            <a:r>
              <a:rPr lang="en-GB" b="1" dirty="0" smtClean="0"/>
              <a:t>The </a:t>
            </a:r>
            <a:r>
              <a:rPr lang="en-GB" b="1" dirty="0"/>
              <a:t>scientific enlightenment narrative</a:t>
            </a:r>
            <a:endParaRPr lang="en-GB" dirty="0"/>
          </a:p>
          <a:p>
            <a:endParaRPr lang="en-GB" dirty="0" smtClean="0"/>
          </a:p>
          <a:p>
            <a:r>
              <a:rPr lang="en-GB" dirty="0" smtClean="0"/>
              <a:t>For </a:t>
            </a:r>
            <a:r>
              <a:rPr lang="en-GB" dirty="0"/>
              <a:t>most of human history people have lived in the darkness of ignorance and tradition, driven by fear, living in superstitions. …. Ever so gradually however, and often at great cost, inventive men have endeavoured better to understand the natural world around them. Centuries of such enquiry eventually led to a marvellous Scientific Revolution that radically transformed our understanding nature. What we know now as a result is based on objective observation, empirical fact, and rational analysis. With each passing decade science increasingly reveals more about the earth, our bodies, our minds. We have come to possess the power to transform nature and ourselves. … Science is close to understanding the secret of life and maybe eternal life… unfettered science is our only hope for true enlightenment and happiness.</a:t>
            </a:r>
          </a:p>
        </p:txBody>
      </p:sp>
    </p:spTree>
    <p:extLst>
      <p:ext uri="{BB962C8B-B14F-4D97-AF65-F5344CB8AC3E}">
        <p14:creationId xmlns:p14="http://schemas.microsoft.com/office/powerpoint/2010/main" val="3444205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9653"/>
            <a:ext cx="6912768" cy="5632311"/>
          </a:xfrm>
          <a:prstGeom prst="rect">
            <a:avLst/>
          </a:prstGeom>
        </p:spPr>
        <p:txBody>
          <a:bodyPr wrap="square">
            <a:spAutoFit/>
          </a:bodyPr>
          <a:lstStyle/>
          <a:p>
            <a:endParaRPr lang="en-GB" b="1" dirty="0" smtClean="0"/>
          </a:p>
          <a:p>
            <a:endParaRPr lang="en-GB" b="1" dirty="0"/>
          </a:p>
          <a:p>
            <a:r>
              <a:rPr lang="en-GB" b="1" dirty="0" smtClean="0"/>
              <a:t>The </a:t>
            </a:r>
            <a:r>
              <a:rPr lang="en-GB" b="1" dirty="0"/>
              <a:t>liberal progress narrative</a:t>
            </a:r>
            <a:endParaRPr lang="en-GB" dirty="0"/>
          </a:p>
          <a:p>
            <a:endParaRPr lang="en-GB" dirty="0" smtClean="0"/>
          </a:p>
          <a:p>
            <a:r>
              <a:rPr lang="en-GB" dirty="0" smtClean="0"/>
              <a:t>Once upon </a:t>
            </a:r>
            <a:r>
              <a:rPr lang="en-GB" dirty="0"/>
              <a:t>a time the vast majority of human persons suffered in societies and social institutions that were unjust, unhealthy, repressive, and oppressive. These traditional societies were reprehensible because of their deep rooted inequality, exploitation, and irrational traditionalism – all of which made life very unfair, unpleasant and short. But the noble human aspiration for autonomy, equality, and prosperity struggled mightily against the forces of misery and oppression, and eventually succeeded in establishing modern, liberal, democratic, capitalist, welfare societies. While modern social conditions hold the potential to maximise the individual freedom and pleasure of all, there is much work to be done to dismantle the powerful vestiges of inequality, exploitation and repression. This struggle for a good society in which individuals are equal and free to pursue their self-defined happiness is the one mission truly worth dedicating one’s life to achieving. </a:t>
            </a:r>
          </a:p>
        </p:txBody>
      </p:sp>
    </p:spTree>
    <p:extLst>
      <p:ext uri="{BB962C8B-B14F-4D97-AF65-F5344CB8AC3E}">
        <p14:creationId xmlns:p14="http://schemas.microsoft.com/office/powerpoint/2010/main" val="1902902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z="4000" dirty="0" smtClean="0"/>
              <a:t>5.5 Evaluation of Smith’s social theory</a:t>
            </a:r>
            <a:r>
              <a:rPr lang="en-GB" dirty="0" smtClean="0"/>
              <a:t> </a:t>
            </a:r>
            <a:endParaRPr lang="en-US" dirty="0"/>
          </a:p>
        </p:txBody>
      </p:sp>
      <p:sp>
        <p:nvSpPr>
          <p:cNvPr id="24579" name="Rectangle 3"/>
          <p:cNvSpPr>
            <a:spLocks noGrp="1" noChangeArrowheads="1"/>
          </p:cNvSpPr>
          <p:nvPr>
            <p:ph type="body" idx="1"/>
          </p:nvPr>
        </p:nvSpPr>
        <p:spPr>
          <a:xfrm>
            <a:off x="457200" y="1773238"/>
            <a:ext cx="8229600" cy="4352925"/>
          </a:xfrm>
        </p:spPr>
        <p:txBody>
          <a:bodyPr/>
          <a:lstStyle/>
          <a:p>
            <a:r>
              <a:rPr lang="en-GB" sz="2800" dirty="0" smtClean="0"/>
              <a:t>Humans </a:t>
            </a:r>
            <a:r>
              <a:rPr lang="en-GB" sz="2800" dirty="0"/>
              <a:t>transcending biology – at other pole from evolutionary psychology</a:t>
            </a:r>
          </a:p>
          <a:p>
            <a:r>
              <a:rPr lang="en-GB" sz="2800" dirty="0" smtClean="0"/>
              <a:t>Very  </a:t>
            </a:r>
            <a:r>
              <a:rPr lang="en-GB" sz="2800" dirty="0"/>
              <a:t>open ended – unclear how social science could ‘progress’. </a:t>
            </a:r>
          </a:p>
          <a:p>
            <a:r>
              <a:rPr lang="en-GB" sz="2800" dirty="0"/>
              <a:t>Suggests a research programme – impact of worldview on key social institutions e.g. </a:t>
            </a:r>
            <a:r>
              <a:rPr lang="en-GB" sz="2800" dirty="0" smtClean="0"/>
              <a:t>family or government</a:t>
            </a:r>
          </a:p>
          <a:p>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pPr algn="l"/>
            <a:r>
              <a:rPr lang="en-GB" dirty="0" smtClean="0"/>
              <a:t>5.6 Evaluation from standpoint of Christian anthropology</a:t>
            </a:r>
            <a:endParaRPr lang="en-GB" dirty="0"/>
          </a:p>
        </p:txBody>
      </p:sp>
      <p:sp>
        <p:nvSpPr>
          <p:cNvPr id="3" name="Content Placeholder 2"/>
          <p:cNvSpPr>
            <a:spLocks noGrp="1"/>
          </p:cNvSpPr>
          <p:nvPr>
            <p:ph idx="1"/>
          </p:nvPr>
        </p:nvSpPr>
        <p:spPr>
          <a:xfrm>
            <a:off x="457200" y="2276872"/>
            <a:ext cx="8229600" cy="3849291"/>
          </a:xfrm>
        </p:spPr>
        <p:txBody>
          <a:bodyPr/>
          <a:lstStyle/>
          <a:p>
            <a:r>
              <a:rPr lang="en-GB" dirty="0" smtClean="0"/>
              <a:t>Human beings as rational, moral agents</a:t>
            </a:r>
          </a:p>
          <a:p>
            <a:r>
              <a:rPr lang="en-GB" dirty="0" smtClean="0"/>
              <a:t>Consistent </a:t>
            </a:r>
            <a:r>
              <a:rPr lang="en-GB" dirty="0"/>
              <a:t>with a Christian understanding of human personhood – ‘moral, believing…’ - if only in idols</a:t>
            </a:r>
            <a:r>
              <a:rPr lang="en-GB" dirty="0" smtClean="0"/>
              <a:t>.</a:t>
            </a:r>
          </a:p>
          <a:p>
            <a:r>
              <a:rPr lang="en-GB" dirty="0" smtClean="0"/>
              <a:t>Focus on narratives giving purpose</a:t>
            </a:r>
          </a:p>
          <a:p>
            <a:r>
              <a:rPr lang="en-GB" dirty="0" smtClean="0"/>
              <a:t>‘Brokenness’ -  origins unclear (an add-on to emergent human personhood). </a:t>
            </a:r>
            <a:endParaRPr lang="en-GB" dirty="0"/>
          </a:p>
          <a:p>
            <a:endParaRPr lang="en-GB" dirty="0"/>
          </a:p>
        </p:txBody>
      </p:sp>
    </p:spTree>
    <p:extLst>
      <p:ext uri="{BB962C8B-B14F-4D97-AF65-F5344CB8AC3E}">
        <p14:creationId xmlns:p14="http://schemas.microsoft.com/office/powerpoint/2010/main" val="3909146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6.Group </a:t>
            </a:r>
            <a:r>
              <a:rPr lang="en-GB" smtClean="0"/>
              <a:t>discussion</a:t>
            </a:r>
            <a:r>
              <a:rPr lang="en-GB" dirty="0" smtClean="0"/>
              <a:t>. What next?</a:t>
            </a:r>
            <a:endParaRPr lang="en-GB" dirty="0"/>
          </a:p>
        </p:txBody>
      </p:sp>
      <p:sp>
        <p:nvSpPr>
          <p:cNvPr id="3" name="Content Placeholder 2"/>
          <p:cNvSpPr>
            <a:spLocks noGrp="1"/>
          </p:cNvSpPr>
          <p:nvPr>
            <p:ph idx="1"/>
          </p:nvPr>
        </p:nvSpPr>
        <p:spPr/>
        <p:txBody>
          <a:bodyPr/>
          <a:lstStyle/>
          <a:p>
            <a:pPr marL="0" indent="0">
              <a:buNone/>
            </a:pPr>
            <a:endParaRPr lang="en-GB" dirty="0"/>
          </a:p>
          <a:p>
            <a:r>
              <a:rPr lang="en-GB" dirty="0"/>
              <a:t>How as Christians should we work within social science paradigms that are defective in their understanding of human beings in society? </a:t>
            </a:r>
            <a:endParaRPr lang="en-GB" dirty="0" smtClean="0"/>
          </a:p>
          <a:p>
            <a:r>
              <a:rPr lang="en-GB" dirty="0" smtClean="0"/>
              <a:t>Could there be a specifically </a:t>
            </a:r>
            <a:r>
              <a:rPr lang="en-GB" i="1" dirty="0" smtClean="0"/>
              <a:t>Christian</a:t>
            </a:r>
            <a:r>
              <a:rPr lang="en-GB" dirty="0" smtClean="0"/>
              <a:t> social science? If so, what would it look like?</a:t>
            </a:r>
          </a:p>
          <a:p>
            <a:pPr marL="0" indent="0">
              <a:buNone/>
            </a:pPr>
            <a:endParaRPr lang="en-GB" dirty="0"/>
          </a:p>
        </p:txBody>
      </p:sp>
    </p:spTree>
    <p:extLst>
      <p:ext uri="{BB962C8B-B14F-4D97-AF65-F5344CB8AC3E}">
        <p14:creationId xmlns:p14="http://schemas.microsoft.com/office/powerpoint/2010/main" val="393444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1 Theological understanding</a:t>
            </a:r>
            <a:endParaRPr lang="en-US"/>
          </a:p>
        </p:txBody>
      </p:sp>
      <p:sp>
        <p:nvSpPr>
          <p:cNvPr id="3075" name="Rectangle 3"/>
          <p:cNvSpPr>
            <a:spLocks noGrp="1" noChangeArrowheads="1"/>
          </p:cNvSpPr>
          <p:nvPr>
            <p:ph type="body" idx="1"/>
          </p:nvPr>
        </p:nvSpPr>
        <p:spPr/>
        <p:txBody>
          <a:bodyPr/>
          <a:lstStyle/>
          <a:p>
            <a:pPr marL="609600" indent="-609600">
              <a:buFontTx/>
              <a:buNone/>
            </a:pPr>
            <a:r>
              <a:rPr lang="en-GB" dirty="0"/>
              <a:t>1.1 Creation:</a:t>
            </a:r>
          </a:p>
          <a:p>
            <a:pPr marL="609600" indent="-609600"/>
            <a:r>
              <a:rPr lang="en-GB" sz="2800" dirty="0"/>
              <a:t>from dust of the ground (Genesis 2: 7)</a:t>
            </a:r>
          </a:p>
          <a:p>
            <a:pPr marL="609600" indent="-609600"/>
            <a:r>
              <a:rPr lang="en-GB" sz="2800" dirty="0"/>
              <a:t>in the image of the Triune God (Gen 1: 27): relational, man and woman (Gen </a:t>
            </a:r>
            <a:r>
              <a:rPr lang="en-GB" sz="2800" dirty="0" smtClean="0"/>
              <a:t>2:20-24</a:t>
            </a:r>
            <a:r>
              <a:rPr lang="en-GB" sz="2800" dirty="0"/>
              <a:t>)</a:t>
            </a:r>
          </a:p>
          <a:p>
            <a:pPr marL="609600" indent="-609600"/>
            <a:r>
              <a:rPr lang="en-GB" sz="2800" dirty="0"/>
              <a:t>rule and responsibility for the created order, exercised through work and rest (Gen1:26, 28)</a:t>
            </a:r>
          </a:p>
          <a:p>
            <a:pPr marL="609600" indent="-609600"/>
            <a:r>
              <a:rPr lang="en-GB" sz="2800" dirty="0"/>
              <a:t>capacity for understanding: naming the animals (Gen 2: 19, 20)</a:t>
            </a:r>
          </a:p>
          <a:p>
            <a:pPr marL="609600" indent="-609600"/>
            <a:r>
              <a:rPr lang="en-GB" sz="2800" dirty="0"/>
              <a:t>capacity for making moral choices (Gen 3)</a:t>
            </a:r>
          </a:p>
          <a:p>
            <a:pPr marL="609600" indent="-609600">
              <a:buFontTx/>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en-GB" sz="3200"/>
              <a:t>1.2 What is the purpose of human life?</a:t>
            </a:r>
            <a:endParaRPr lang="en-US" sz="3200"/>
          </a:p>
        </p:txBody>
      </p:sp>
      <p:sp>
        <p:nvSpPr>
          <p:cNvPr id="5123" name="Rectangle 3"/>
          <p:cNvSpPr>
            <a:spLocks noGrp="1" noChangeArrowheads="1"/>
          </p:cNvSpPr>
          <p:nvPr>
            <p:ph type="body" idx="1"/>
          </p:nvPr>
        </p:nvSpPr>
        <p:spPr/>
        <p:txBody>
          <a:bodyPr/>
          <a:lstStyle/>
          <a:p>
            <a:pPr>
              <a:buFontTx/>
              <a:buNone/>
            </a:pPr>
            <a:r>
              <a:rPr lang="en-GB" sz="2800" dirty="0" smtClean="0"/>
              <a:t>Persons in </a:t>
            </a:r>
            <a:r>
              <a:rPr lang="en-GB" sz="2800" i="1" dirty="0" smtClean="0"/>
              <a:t>relationships</a:t>
            </a:r>
            <a:r>
              <a:rPr lang="en-GB" sz="2800" dirty="0" smtClean="0"/>
              <a:t>, </a:t>
            </a:r>
            <a:r>
              <a:rPr lang="en-GB" sz="2800" dirty="0"/>
              <a:t>with</a:t>
            </a:r>
            <a:r>
              <a:rPr lang="en-GB" sz="2800" i="1" dirty="0"/>
              <a:t> </a:t>
            </a:r>
            <a:r>
              <a:rPr lang="en-GB" sz="2800" i="1" dirty="0" smtClean="0"/>
              <a:t>purposes </a:t>
            </a:r>
            <a:endParaRPr lang="en-GB" sz="2800" i="1" dirty="0"/>
          </a:p>
          <a:p>
            <a:pPr>
              <a:buFontTx/>
              <a:buNone/>
            </a:pPr>
            <a:r>
              <a:rPr lang="en-GB" dirty="0"/>
              <a:t> </a:t>
            </a:r>
          </a:p>
          <a:p>
            <a:r>
              <a:rPr lang="en-GB" sz="2800" dirty="0"/>
              <a:t>to love God and serve him with all our being (Luke 10: 27) </a:t>
            </a:r>
          </a:p>
          <a:p>
            <a:r>
              <a:rPr lang="en-GB" sz="2800" dirty="0"/>
              <a:t>to love our neighbours as </a:t>
            </a:r>
            <a:r>
              <a:rPr lang="en-GB" sz="2800" i="1" dirty="0" smtClean="0"/>
              <a:t>ourselves </a:t>
            </a:r>
            <a:r>
              <a:rPr lang="en-GB" sz="2800" dirty="0" smtClean="0"/>
              <a:t>(Luke 10: 27)</a:t>
            </a:r>
            <a:endParaRPr lang="en-GB" sz="2800" i="1" dirty="0"/>
          </a:p>
          <a:p>
            <a:r>
              <a:rPr lang="en-GB" sz="2800" dirty="0"/>
              <a:t>to benefit from, and to care for, the created order (Genesis 1: 26, 28-30)</a:t>
            </a:r>
          </a:p>
          <a:p>
            <a:pPr marL="0" indent="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GB" sz="3200"/>
              <a:t> 1.3 Fall and disobedience: Genesis 3</a:t>
            </a:r>
            <a:endParaRPr lang="en-US" sz="3200"/>
          </a:p>
        </p:txBody>
      </p:sp>
      <p:sp>
        <p:nvSpPr>
          <p:cNvPr id="6147" name="Rectangle 3"/>
          <p:cNvSpPr>
            <a:spLocks noGrp="1" noChangeArrowheads="1"/>
          </p:cNvSpPr>
          <p:nvPr>
            <p:ph type="body" idx="1"/>
          </p:nvPr>
        </p:nvSpPr>
        <p:spPr/>
        <p:txBody>
          <a:bodyPr/>
          <a:lstStyle/>
          <a:p>
            <a:pPr marL="0" indent="0">
              <a:buNone/>
            </a:pPr>
            <a:r>
              <a:rPr lang="en-GB" sz="2800" dirty="0" smtClean="0"/>
              <a:t>The dark side of Christian anthropology.</a:t>
            </a:r>
          </a:p>
          <a:p>
            <a:pPr marL="0" indent="0">
              <a:buNone/>
            </a:pPr>
            <a:r>
              <a:rPr lang="en-GB" sz="2800" dirty="0" smtClean="0"/>
              <a:t>Fall </a:t>
            </a:r>
            <a:r>
              <a:rPr lang="en-GB" sz="2800" dirty="0"/>
              <a:t>presupposes capacity to make autonomous decisions</a:t>
            </a:r>
          </a:p>
          <a:p>
            <a:pPr>
              <a:buFontTx/>
              <a:buNone/>
            </a:pPr>
            <a:r>
              <a:rPr lang="en-GB" sz="2800" dirty="0"/>
              <a:t>Consequences: all three relationships fractured</a:t>
            </a:r>
          </a:p>
          <a:p>
            <a:pPr>
              <a:buFontTx/>
              <a:buNone/>
            </a:pPr>
            <a:r>
              <a:rPr lang="en-GB" sz="2800" dirty="0"/>
              <a:t>and broken</a:t>
            </a:r>
          </a:p>
          <a:p>
            <a:r>
              <a:rPr lang="en-GB" sz="2400" dirty="0"/>
              <a:t>separation from God: Adam and Eve try to hide: Babel</a:t>
            </a:r>
          </a:p>
          <a:p>
            <a:r>
              <a:rPr lang="en-GB" sz="2400" dirty="0"/>
              <a:t>power and deception in human relationships: Adam and Eve, Cain and Abel</a:t>
            </a:r>
          </a:p>
          <a:p>
            <a:r>
              <a:rPr lang="en-GB" sz="2400" dirty="0"/>
              <a:t>interaction with created order becomes ‘toil and sweat’ (Genesis 3: 17-19) </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a:r>
              <a:rPr lang="en-GB" sz="3200"/>
              <a:t>1.4 Implications of the Fall for human nature?</a:t>
            </a:r>
            <a:endParaRPr lang="en-US" sz="3200"/>
          </a:p>
        </p:txBody>
      </p:sp>
      <p:sp>
        <p:nvSpPr>
          <p:cNvPr id="7171" name="Rectangle 3"/>
          <p:cNvSpPr>
            <a:spLocks noGrp="1" noChangeArrowheads="1"/>
          </p:cNvSpPr>
          <p:nvPr>
            <p:ph type="body" idx="1"/>
          </p:nvPr>
        </p:nvSpPr>
        <p:spPr>
          <a:xfrm>
            <a:off x="457200" y="1600200"/>
            <a:ext cx="8229600" cy="4781128"/>
          </a:xfrm>
        </p:spPr>
        <p:txBody>
          <a:bodyPr/>
          <a:lstStyle/>
          <a:p>
            <a:pPr>
              <a:lnSpc>
                <a:spcPct val="90000"/>
              </a:lnSpc>
            </a:pPr>
            <a:r>
              <a:rPr lang="en-GB" sz="2400" dirty="0"/>
              <a:t>Paul’s concept of the ‘sinful nature’ (Romans 8: 5-8): predisposition to sin, enslaves us</a:t>
            </a:r>
          </a:p>
          <a:p>
            <a:pPr>
              <a:lnSpc>
                <a:spcPct val="90000"/>
              </a:lnSpc>
            </a:pPr>
            <a:r>
              <a:rPr lang="en-GB" sz="2400" dirty="0"/>
              <a:t>Consequences for human behaviour (Romans 1, Galatians 5: 19-21): ‘acts’ of the sinful nature</a:t>
            </a:r>
          </a:p>
          <a:p>
            <a:pPr>
              <a:lnSpc>
                <a:spcPct val="90000"/>
              </a:lnSpc>
            </a:pPr>
            <a:r>
              <a:rPr lang="en-GB" sz="2400" dirty="0"/>
              <a:t>Salvation: renewed relationship with God in Christ, enabled to ‘crucify’ the sinful nature, and to live by the Spirit: </a:t>
            </a:r>
            <a:r>
              <a:rPr lang="en-GB" sz="2400" dirty="0" smtClean="0"/>
              <a:t>fruit </a:t>
            </a:r>
            <a:r>
              <a:rPr lang="en-GB" sz="2400" dirty="0"/>
              <a:t>of the </a:t>
            </a:r>
            <a:r>
              <a:rPr lang="en-GB" sz="2400" dirty="0" smtClean="0"/>
              <a:t>Spirit </a:t>
            </a:r>
            <a:r>
              <a:rPr lang="en-GB" sz="2400" dirty="0"/>
              <a:t>(Galatians 5: 16-18, 22-25) </a:t>
            </a:r>
          </a:p>
          <a:p>
            <a:pPr>
              <a:lnSpc>
                <a:spcPct val="90000"/>
              </a:lnSpc>
            </a:pPr>
            <a:r>
              <a:rPr lang="en-GB" sz="2400" dirty="0"/>
              <a:t>Image of God is grievously marred and distorted, but not completely </a:t>
            </a:r>
            <a:r>
              <a:rPr lang="en-GB" sz="2400" dirty="0" smtClean="0"/>
              <a:t>destroyed (see for example</a:t>
            </a:r>
            <a:r>
              <a:rPr lang="en-GB" sz="2400" smtClean="0"/>
              <a:t>, Matthew 7: 11) </a:t>
            </a:r>
            <a:endParaRPr lang="en-GB" sz="2400" dirty="0" smtClean="0"/>
          </a:p>
          <a:p>
            <a:pPr marL="0" indent="0">
              <a:lnSpc>
                <a:spcPct val="90000"/>
              </a:lnSpc>
              <a:buNone/>
            </a:pPr>
            <a:r>
              <a:rPr lang="en-GB" sz="2400" dirty="0" smtClean="0"/>
              <a:t>(Augustinian theology: some contrasts with for example, Thomist approaches)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2. Evolutionary psychology</a:t>
            </a:r>
            <a:endParaRPr lang="en-US"/>
          </a:p>
        </p:txBody>
      </p:sp>
      <p:sp>
        <p:nvSpPr>
          <p:cNvPr id="8195" name="Rectangle 3"/>
          <p:cNvSpPr>
            <a:spLocks noGrp="1" noChangeArrowheads="1"/>
          </p:cNvSpPr>
          <p:nvPr>
            <p:ph type="body" idx="1"/>
          </p:nvPr>
        </p:nvSpPr>
        <p:spPr/>
        <p:txBody>
          <a:bodyPr/>
          <a:lstStyle/>
          <a:p>
            <a:pPr>
              <a:lnSpc>
                <a:spcPct val="80000"/>
              </a:lnSpc>
              <a:buFontTx/>
              <a:buNone/>
            </a:pPr>
            <a:r>
              <a:rPr lang="en-GB" dirty="0"/>
              <a:t>2.1 Human nature (‘evolved psychological mechanisms’) the product of our evolutionary past (Pleistocene era):</a:t>
            </a:r>
          </a:p>
          <a:p>
            <a:pPr>
              <a:lnSpc>
                <a:spcPct val="80000"/>
              </a:lnSpc>
              <a:buFontTx/>
              <a:buNone/>
            </a:pPr>
            <a:r>
              <a:rPr lang="en-GB" sz="2800" dirty="0" smtClean="0"/>
              <a:t>Evolutionary mechanisms:</a:t>
            </a:r>
            <a:endParaRPr lang="en-GB" sz="2800" dirty="0"/>
          </a:p>
          <a:p>
            <a:pPr>
              <a:lnSpc>
                <a:spcPct val="80000"/>
              </a:lnSpc>
            </a:pPr>
            <a:r>
              <a:rPr lang="en-GB" sz="2400" dirty="0"/>
              <a:t>Adaptation: selection for characteristics that solve problems of survival or reproduction</a:t>
            </a:r>
          </a:p>
          <a:p>
            <a:pPr>
              <a:lnSpc>
                <a:spcPct val="80000"/>
              </a:lnSpc>
            </a:pPr>
            <a:r>
              <a:rPr lang="en-GB" sz="2400" dirty="0"/>
              <a:t>Inclusive fitness (W D Hamilton): the ‘genes eye view’ – not just the individual carrier of a gene, but all close relatives</a:t>
            </a:r>
          </a:p>
          <a:p>
            <a:pPr>
              <a:lnSpc>
                <a:spcPct val="80000"/>
              </a:lnSpc>
            </a:pPr>
            <a:r>
              <a:rPr lang="en-US" sz="2400" dirty="0"/>
              <a:t>Implication: natural selection </a:t>
            </a:r>
            <a:r>
              <a:rPr lang="en-US" sz="2400" dirty="0" err="1"/>
              <a:t>favours</a:t>
            </a:r>
            <a:r>
              <a:rPr lang="en-US" sz="2400" dirty="0"/>
              <a:t> mechanisms for ‘altruism’ when costs are less than benefits weighted by degree to which genes are shared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260350"/>
            <a:ext cx="8229600" cy="144463"/>
          </a:xfrm>
        </p:spPr>
        <p:txBody>
          <a:bodyPr/>
          <a:lstStyle/>
          <a:p>
            <a:endParaRPr lang="en-GB" sz="4000"/>
          </a:p>
        </p:txBody>
      </p:sp>
      <p:sp>
        <p:nvSpPr>
          <p:cNvPr id="9219" name="Rectangle 3"/>
          <p:cNvSpPr>
            <a:spLocks noGrp="1" noChangeArrowheads="1"/>
          </p:cNvSpPr>
          <p:nvPr>
            <p:ph type="body" idx="1"/>
          </p:nvPr>
        </p:nvSpPr>
        <p:spPr>
          <a:xfrm>
            <a:off x="457200" y="549275"/>
            <a:ext cx="8229600" cy="5576888"/>
          </a:xfrm>
        </p:spPr>
        <p:txBody>
          <a:bodyPr/>
          <a:lstStyle/>
          <a:p>
            <a:pPr marL="0" indent="0">
              <a:buNone/>
            </a:pPr>
            <a:r>
              <a:rPr lang="en-GB" dirty="0" smtClean="0"/>
              <a:t>Understanding human behaviour</a:t>
            </a:r>
            <a:endParaRPr lang="en-GB" dirty="0"/>
          </a:p>
          <a:p>
            <a:r>
              <a:rPr lang="en-GB" sz="2800" dirty="0" smtClean="0"/>
              <a:t>‘Evolved </a:t>
            </a:r>
            <a:r>
              <a:rPr lang="en-GB" sz="2800" dirty="0" smtClean="0"/>
              <a:t>psychological mechanisms’ -  </a:t>
            </a:r>
            <a:r>
              <a:rPr lang="en-GB" sz="2800" dirty="0"/>
              <a:t>‘hard wired’ into our bodies/ brains: source of our behaviour</a:t>
            </a:r>
          </a:p>
          <a:p>
            <a:r>
              <a:rPr lang="en-US" sz="2800" dirty="0"/>
              <a:t>Cues to act in particular ways in response to threats to survival or to opportunities to reproduce.</a:t>
            </a:r>
          </a:p>
          <a:p>
            <a:r>
              <a:rPr lang="en-GB" sz="2800" dirty="0"/>
              <a:t> ‘The primary non-arbitrary way to identify, describe, and understand psychological mechanisms is to articulate their functions – the specific adaptive problems they were designed by selection to solve’. [D Buss, 1999] </a:t>
            </a:r>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TotalTime>
  <Words>3577</Words>
  <Application>Microsoft Office PowerPoint</Application>
  <PresentationFormat>On-screen Show (4:3)</PresentationFormat>
  <Paragraphs>347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Christian and social scientific understandings of human beings in society</vt:lpstr>
      <vt:lpstr>Group Discussion</vt:lpstr>
      <vt:lpstr>Outline </vt:lpstr>
      <vt:lpstr>1 Theological understanding</vt:lpstr>
      <vt:lpstr>1.2 What is the purpose of human life?</vt:lpstr>
      <vt:lpstr> 1.3 Fall and disobedience: Genesis 3</vt:lpstr>
      <vt:lpstr>1.4 Implications of the Fall for human nature?</vt:lpstr>
      <vt:lpstr>2. Evolutionary psychology</vt:lpstr>
      <vt:lpstr>PowerPoint Presentation</vt:lpstr>
      <vt:lpstr>2.2 An example: kinship and family</vt:lpstr>
      <vt:lpstr>Kinship and family: some evidence</vt:lpstr>
      <vt:lpstr>2.3 What are we to make of evolutionary psychology?</vt:lpstr>
      <vt:lpstr>2.4 Evaluation from viewpoint of Christian anthropology</vt:lpstr>
      <vt:lpstr>3. Rational choice theory (The standard socioeconomic science model- SSSM) </vt:lpstr>
      <vt:lpstr>3.2  Basic rational choice model</vt:lpstr>
      <vt:lpstr>3.3 Game theory models</vt:lpstr>
      <vt:lpstr>3.4 Rational choice: evaluation</vt:lpstr>
      <vt:lpstr>3.5 Behavioural economics</vt:lpstr>
      <vt:lpstr>3.5 Behavioural economics (continued)</vt:lpstr>
      <vt:lpstr>3.6 Evaluation: from standpoint of Christian anthropology</vt:lpstr>
      <vt:lpstr>4. Social theory</vt:lpstr>
      <vt:lpstr>4.1 Social construction</vt:lpstr>
      <vt:lpstr>4.2 Social constructionist analysis</vt:lpstr>
      <vt:lpstr>4.3 Evaluation of social constructionism</vt:lpstr>
      <vt:lpstr>4.4 Evaluation from standpoint of Christian anthropology</vt:lpstr>
      <vt:lpstr>Group Discussion</vt:lpstr>
      <vt:lpstr>5. Persons: the social theory of Christian Smith</vt:lpstr>
      <vt:lpstr>5.1 What is a person?</vt:lpstr>
      <vt:lpstr>5.2 Human beings are reasoning ‘moral animals’</vt:lpstr>
      <vt:lpstr>5.3 Humans are ‘believing animals’</vt:lpstr>
      <vt:lpstr>5.4 The role of narratives</vt:lpstr>
      <vt:lpstr>PowerPoint Presentation</vt:lpstr>
      <vt:lpstr>PowerPoint Presentation</vt:lpstr>
      <vt:lpstr>5.5 Evaluation of Smith’s social theory </vt:lpstr>
      <vt:lpstr>5.6 Evaluation from standpoint of Christian anthropology</vt:lpstr>
      <vt:lpstr>6.Group discussion. What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and social scientific understandings of human beings in society</dc:title>
  <dc:creator>Donald Hay</dc:creator>
  <cp:lastModifiedBy>Donald</cp:lastModifiedBy>
  <cp:revision>104</cp:revision>
  <cp:lastPrinted>2016-03-01T16:01:46Z</cp:lastPrinted>
  <dcterms:created xsi:type="dcterms:W3CDTF">2007-12-10T17:18:04Z</dcterms:created>
  <dcterms:modified xsi:type="dcterms:W3CDTF">2019-03-08T15:51:31Z</dcterms:modified>
</cp:coreProperties>
</file>